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7.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8.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9.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0.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11.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2.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3.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14.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5.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6.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1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19.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20.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21.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22.xml" ContentType="application/vnd.openxmlformats-officedocument.theme+xml"/>
  <Override PartName="/ppt/tags/tag2.xml" ContentType="application/vnd.openxmlformats-officedocument.presentationml.tags+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209" r:id="rId1"/>
    <p:sldMasterId id="2147484235" r:id="rId2"/>
    <p:sldMasterId id="2147484268" r:id="rId3"/>
    <p:sldMasterId id="2147484275" r:id="rId4"/>
    <p:sldMasterId id="2147484278" r:id="rId5"/>
    <p:sldMasterId id="2147484281" r:id="rId6"/>
    <p:sldMasterId id="2147484284" r:id="rId7"/>
    <p:sldMasterId id="2147484287" r:id="rId8"/>
    <p:sldMasterId id="2147484298" r:id="rId9"/>
    <p:sldMasterId id="2147484309" r:id="rId10"/>
    <p:sldMasterId id="2147484312" r:id="rId11"/>
    <p:sldMasterId id="2147484315" r:id="rId12"/>
    <p:sldMasterId id="2147484318" r:id="rId13"/>
    <p:sldMasterId id="2147484321" r:id="rId14"/>
    <p:sldMasterId id="2147484324" r:id="rId15"/>
    <p:sldMasterId id="2147484327" r:id="rId16"/>
    <p:sldMasterId id="2147484330" r:id="rId17"/>
    <p:sldMasterId id="2147484333" r:id="rId18"/>
    <p:sldMasterId id="2147484336" r:id="rId19"/>
    <p:sldMasterId id="2147484339" r:id="rId20"/>
    <p:sldMasterId id="2147484342" r:id="rId21"/>
    <p:sldMasterId id="2147484345" r:id="rId22"/>
    <p:sldMasterId id="2147484378" r:id="rId23"/>
  </p:sldMasterIdLst>
  <p:notesMasterIdLst>
    <p:notesMasterId r:id="rId46"/>
  </p:notesMasterIdLst>
  <p:handoutMasterIdLst>
    <p:handoutMasterId r:id="rId47"/>
  </p:handoutMasterIdLst>
  <p:sldIdLst>
    <p:sldId id="448" r:id="rId24"/>
    <p:sldId id="622" r:id="rId25"/>
    <p:sldId id="631" r:id="rId26"/>
    <p:sldId id="617" r:id="rId27"/>
    <p:sldId id="616" r:id="rId28"/>
    <p:sldId id="594" r:id="rId29"/>
    <p:sldId id="595" r:id="rId30"/>
    <p:sldId id="576" r:id="rId31"/>
    <p:sldId id="578" r:id="rId32"/>
    <p:sldId id="598" r:id="rId33"/>
    <p:sldId id="587" r:id="rId34"/>
    <p:sldId id="620" r:id="rId35"/>
    <p:sldId id="630" r:id="rId36"/>
    <p:sldId id="623" r:id="rId37"/>
    <p:sldId id="624" r:id="rId38"/>
    <p:sldId id="625" r:id="rId39"/>
    <p:sldId id="626" r:id="rId40"/>
    <p:sldId id="627" r:id="rId41"/>
    <p:sldId id="628" r:id="rId42"/>
    <p:sldId id="614" r:id="rId43"/>
    <p:sldId id="493" r:id="rId44"/>
    <p:sldId id="516" r:id="rId45"/>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203"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E3B84"/>
    <a:srgbClr val="CC9900"/>
    <a:srgbClr val="A1DC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5" autoAdjust="0"/>
    <p:restoredTop sz="91404" autoAdjust="0"/>
  </p:normalViewPr>
  <p:slideViewPr>
    <p:cSldViewPr>
      <p:cViewPr varScale="1">
        <p:scale>
          <a:sx n="71" d="100"/>
          <a:sy n="71" d="100"/>
        </p:scale>
        <p:origin x="975" y="3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1536" y="-30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3.xml"/><Relationship Id="rId39"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6.xml"/><Relationship Id="rId41"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commentAuthors" Target="commentAuthors.xml"/><Relationship Id="rId8" Type="http://schemas.openxmlformats.org/officeDocument/2006/relationships/slideMaster" Target="slideMasters/slideMaster8.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3038884" cy="464820"/>
          </a:xfrm>
          <a:prstGeom prst="rect">
            <a:avLst/>
          </a:prstGeom>
          <a:noFill/>
          <a:ln w="9525">
            <a:noFill/>
            <a:miter lim="800000"/>
            <a:headEnd/>
            <a:tailEnd/>
          </a:ln>
          <a:effectLst/>
        </p:spPr>
        <p:txBody>
          <a:bodyPr vert="horz" wrap="square" lIns="93096" tIns="46549" rIns="93096" bIns="46549" numCol="1" anchor="t" anchorCtr="0" compatLnSpc="1">
            <a:prstTxWarp prst="textNoShape">
              <a:avLst/>
            </a:prstTxWarp>
          </a:bodyPr>
          <a:lstStyle>
            <a:lvl1pPr defTabSz="931186">
              <a:defRPr sz="1100"/>
            </a:lvl1pPr>
          </a:lstStyle>
          <a:p>
            <a:pPr>
              <a:defRPr/>
            </a:pPr>
            <a:endParaRPr lang="en-US"/>
          </a:p>
        </p:txBody>
      </p:sp>
      <p:sp>
        <p:nvSpPr>
          <p:cNvPr id="36867" name="Rectangle 3"/>
          <p:cNvSpPr>
            <a:spLocks noGrp="1" noChangeArrowheads="1"/>
          </p:cNvSpPr>
          <p:nvPr>
            <p:ph type="dt" sz="quarter" idx="1"/>
          </p:nvPr>
        </p:nvSpPr>
        <p:spPr bwMode="auto">
          <a:xfrm>
            <a:off x="3971519" y="1"/>
            <a:ext cx="3038884" cy="464820"/>
          </a:xfrm>
          <a:prstGeom prst="rect">
            <a:avLst/>
          </a:prstGeom>
          <a:noFill/>
          <a:ln w="9525">
            <a:noFill/>
            <a:miter lim="800000"/>
            <a:headEnd/>
            <a:tailEnd/>
          </a:ln>
          <a:effectLst/>
        </p:spPr>
        <p:txBody>
          <a:bodyPr vert="horz" wrap="square" lIns="93096" tIns="46549" rIns="93096" bIns="46549" numCol="1" anchor="t" anchorCtr="0" compatLnSpc="1">
            <a:prstTxWarp prst="textNoShape">
              <a:avLst/>
            </a:prstTxWarp>
          </a:bodyPr>
          <a:lstStyle>
            <a:lvl1pPr algn="r" defTabSz="931186">
              <a:defRPr sz="1100"/>
            </a:lvl1pPr>
          </a:lstStyle>
          <a:p>
            <a:pPr>
              <a:defRPr/>
            </a:pPr>
            <a:endParaRPr lang="en-US"/>
          </a:p>
        </p:txBody>
      </p:sp>
      <p:sp>
        <p:nvSpPr>
          <p:cNvPr id="36868" name="Rectangle 4"/>
          <p:cNvSpPr>
            <a:spLocks noGrp="1" noChangeArrowheads="1"/>
          </p:cNvSpPr>
          <p:nvPr>
            <p:ph type="ftr" sz="quarter" idx="2"/>
          </p:nvPr>
        </p:nvSpPr>
        <p:spPr bwMode="auto">
          <a:xfrm>
            <a:off x="1" y="8831581"/>
            <a:ext cx="3038884" cy="464820"/>
          </a:xfrm>
          <a:prstGeom prst="rect">
            <a:avLst/>
          </a:prstGeom>
          <a:noFill/>
          <a:ln w="9525">
            <a:noFill/>
            <a:miter lim="800000"/>
            <a:headEnd/>
            <a:tailEnd/>
          </a:ln>
          <a:effectLst/>
        </p:spPr>
        <p:txBody>
          <a:bodyPr vert="horz" wrap="square" lIns="93096" tIns="46549" rIns="93096" bIns="46549" numCol="1" anchor="b" anchorCtr="0" compatLnSpc="1">
            <a:prstTxWarp prst="textNoShape">
              <a:avLst/>
            </a:prstTxWarp>
          </a:bodyPr>
          <a:lstStyle>
            <a:lvl1pPr defTabSz="931186">
              <a:defRPr sz="1100"/>
            </a:lvl1pPr>
          </a:lstStyle>
          <a:p>
            <a:pPr>
              <a:defRPr/>
            </a:pPr>
            <a:endParaRPr lang="en-US"/>
          </a:p>
        </p:txBody>
      </p:sp>
      <p:sp>
        <p:nvSpPr>
          <p:cNvPr id="36869" name="Rectangle 5"/>
          <p:cNvSpPr>
            <a:spLocks noGrp="1" noChangeArrowheads="1"/>
          </p:cNvSpPr>
          <p:nvPr>
            <p:ph type="sldNum" sz="quarter" idx="3"/>
          </p:nvPr>
        </p:nvSpPr>
        <p:spPr bwMode="auto">
          <a:xfrm>
            <a:off x="3971519" y="8831581"/>
            <a:ext cx="3038884" cy="464820"/>
          </a:xfrm>
          <a:prstGeom prst="rect">
            <a:avLst/>
          </a:prstGeom>
          <a:noFill/>
          <a:ln w="9525">
            <a:noFill/>
            <a:miter lim="800000"/>
            <a:headEnd/>
            <a:tailEnd/>
          </a:ln>
          <a:effectLst/>
        </p:spPr>
        <p:txBody>
          <a:bodyPr vert="horz" wrap="square" lIns="93096" tIns="46549" rIns="93096" bIns="46549" numCol="1" anchor="b" anchorCtr="0" compatLnSpc="1">
            <a:prstTxWarp prst="textNoShape">
              <a:avLst/>
            </a:prstTxWarp>
          </a:bodyPr>
          <a:lstStyle>
            <a:lvl1pPr algn="r" defTabSz="931186">
              <a:defRPr sz="1100"/>
            </a:lvl1pPr>
          </a:lstStyle>
          <a:p>
            <a:pPr>
              <a:defRPr/>
            </a:pPr>
            <a:fld id="{A2E7BF29-4543-44F6-B769-9F37F7B3D226}" type="slidenum">
              <a:rPr lang="en-US"/>
              <a:pPr>
                <a:defRPr/>
              </a:pPr>
              <a:t>‹#›</a:t>
            </a:fld>
            <a:endParaRPr lang="en-US" dirty="0"/>
          </a:p>
        </p:txBody>
      </p:sp>
    </p:spTree>
    <p:extLst>
      <p:ext uri="{BB962C8B-B14F-4D97-AF65-F5344CB8AC3E}">
        <p14:creationId xmlns:p14="http://schemas.microsoft.com/office/powerpoint/2010/main" val="1267355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026"/>
          <p:cNvSpPr>
            <a:spLocks noGrp="1" noChangeArrowheads="1"/>
          </p:cNvSpPr>
          <p:nvPr>
            <p:ph type="hdr" sz="quarter"/>
          </p:nvPr>
        </p:nvSpPr>
        <p:spPr bwMode="auto">
          <a:xfrm>
            <a:off x="1" y="1"/>
            <a:ext cx="3038884" cy="464820"/>
          </a:xfrm>
          <a:prstGeom prst="rect">
            <a:avLst/>
          </a:prstGeom>
          <a:noFill/>
          <a:ln w="9525">
            <a:noFill/>
            <a:miter lim="800000"/>
            <a:headEnd/>
            <a:tailEnd/>
          </a:ln>
          <a:effectLst/>
        </p:spPr>
        <p:txBody>
          <a:bodyPr vert="horz" wrap="square" lIns="93096" tIns="46549" rIns="93096" bIns="46549" numCol="1" anchor="t" anchorCtr="0" compatLnSpc="1">
            <a:prstTxWarp prst="textNoShape">
              <a:avLst/>
            </a:prstTxWarp>
          </a:bodyPr>
          <a:lstStyle>
            <a:lvl1pPr defTabSz="931186">
              <a:defRPr sz="1100"/>
            </a:lvl1pPr>
          </a:lstStyle>
          <a:p>
            <a:pPr>
              <a:defRPr/>
            </a:pPr>
            <a:endParaRPr lang="en-US"/>
          </a:p>
        </p:txBody>
      </p:sp>
      <p:sp>
        <p:nvSpPr>
          <p:cNvPr id="25603" name="Rectangle 1027"/>
          <p:cNvSpPr>
            <a:spLocks noGrp="1" noChangeArrowheads="1"/>
          </p:cNvSpPr>
          <p:nvPr>
            <p:ph type="dt" idx="1"/>
          </p:nvPr>
        </p:nvSpPr>
        <p:spPr bwMode="auto">
          <a:xfrm>
            <a:off x="3971519" y="1"/>
            <a:ext cx="3038884" cy="464820"/>
          </a:xfrm>
          <a:prstGeom prst="rect">
            <a:avLst/>
          </a:prstGeom>
          <a:noFill/>
          <a:ln w="9525">
            <a:noFill/>
            <a:miter lim="800000"/>
            <a:headEnd/>
            <a:tailEnd/>
          </a:ln>
          <a:effectLst/>
        </p:spPr>
        <p:txBody>
          <a:bodyPr vert="horz" wrap="square" lIns="93096" tIns="46549" rIns="93096" bIns="46549" numCol="1" anchor="t" anchorCtr="0" compatLnSpc="1">
            <a:prstTxWarp prst="textNoShape">
              <a:avLst/>
            </a:prstTxWarp>
          </a:bodyPr>
          <a:lstStyle>
            <a:lvl1pPr algn="r" defTabSz="931186">
              <a:defRPr sz="1100"/>
            </a:lvl1pPr>
          </a:lstStyle>
          <a:p>
            <a:pPr>
              <a:defRPr/>
            </a:pPr>
            <a:endParaRPr lang="en-US"/>
          </a:p>
        </p:txBody>
      </p:sp>
      <p:sp>
        <p:nvSpPr>
          <p:cNvPr id="12292" name="Rectangle 1028"/>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5605" name="Rectangle 1029"/>
          <p:cNvSpPr>
            <a:spLocks noGrp="1" noChangeArrowheads="1"/>
          </p:cNvSpPr>
          <p:nvPr>
            <p:ph type="body" sz="quarter" idx="3"/>
          </p:nvPr>
        </p:nvSpPr>
        <p:spPr bwMode="auto">
          <a:xfrm>
            <a:off x="935768" y="4415791"/>
            <a:ext cx="5138873" cy="4183380"/>
          </a:xfrm>
          <a:prstGeom prst="rect">
            <a:avLst/>
          </a:prstGeom>
          <a:noFill/>
          <a:ln w="9525">
            <a:noFill/>
            <a:miter lim="800000"/>
            <a:headEnd/>
            <a:tailEnd/>
          </a:ln>
          <a:effectLst/>
        </p:spPr>
        <p:txBody>
          <a:bodyPr vert="horz" wrap="square" lIns="93096" tIns="46549" rIns="93096" bIns="465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1030"/>
          <p:cNvSpPr>
            <a:spLocks noGrp="1" noChangeArrowheads="1"/>
          </p:cNvSpPr>
          <p:nvPr>
            <p:ph type="ftr" sz="quarter" idx="4"/>
          </p:nvPr>
        </p:nvSpPr>
        <p:spPr bwMode="auto">
          <a:xfrm>
            <a:off x="1" y="8831581"/>
            <a:ext cx="3038884" cy="464820"/>
          </a:xfrm>
          <a:prstGeom prst="rect">
            <a:avLst/>
          </a:prstGeom>
          <a:noFill/>
          <a:ln w="9525">
            <a:noFill/>
            <a:miter lim="800000"/>
            <a:headEnd/>
            <a:tailEnd/>
          </a:ln>
          <a:effectLst/>
        </p:spPr>
        <p:txBody>
          <a:bodyPr vert="horz" wrap="square" lIns="93096" tIns="46549" rIns="93096" bIns="46549" numCol="1" anchor="b" anchorCtr="0" compatLnSpc="1">
            <a:prstTxWarp prst="textNoShape">
              <a:avLst/>
            </a:prstTxWarp>
          </a:bodyPr>
          <a:lstStyle>
            <a:lvl1pPr defTabSz="931186">
              <a:defRPr sz="1100"/>
            </a:lvl1pPr>
          </a:lstStyle>
          <a:p>
            <a:pPr>
              <a:defRPr/>
            </a:pPr>
            <a:endParaRPr lang="en-US"/>
          </a:p>
        </p:txBody>
      </p:sp>
      <p:sp>
        <p:nvSpPr>
          <p:cNvPr id="25607" name="Rectangle 1031"/>
          <p:cNvSpPr>
            <a:spLocks noGrp="1" noChangeArrowheads="1"/>
          </p:cNvSpPr>
          <p:nvPr>
            <p:ph type="sldNum" sz="quarter" idx="5"/>
          </p:nvPr>
        </p:nvSpPr>
        <p:spPr bwMode="auto">
          <a:xfrm>
            <a:off x="3971519" y="8831581"/>
            <a:ext cx="3038884" cy="464820"/>
          </a:xfrm>
          <a:prstGeom prst="rect">
            <a:avLst/>
          </a:prstGeom>
          <a:noFill/>
          <a:ln w="9525">
            <a:noFill/>
            <a:miter lim="800000"/>
            <a:headEnd/>
            <a:tailEnd/>
          </a:ln>
          <a:effectLst/>
        </p:spPr>
        <p:txBody>
          <a:bodyPr vert="horz" wrap="square" lIns="93096" tIns="46549" rIns="93096" bIns="46549" numCol="1" anchor="b" anchorCtr="0" compatLnSpc="1">
            <a:prstTxWarp prst="textNoShape">
              <a:avLst/>
            </a:prstTxWarp>
          </a:bodyPr>
          <a:lstStyle>
            <a:lvl1pPr algn="r" defTabSz="931186">
              <a:defRPr sz="1100"/>
            </a:lvl1pPr>
          </a:lstStyle>
          <a:p>
            <a:pPr>
              <a:defRPr/>
            </a:pPr>
            <a:fld id="{2A8815B2-D4B6-404D-96B0-D64EF4EB1298}" type="slidenum">
              <a:rPr lang="en-US"/>
              <a:pPr>
                <a:defRPr/>
              </a:pPr>
              <a:t>‹#›</a:t>
            </a:fld>
            <a:endParaRPr lang="en-US" dirty="0"/>
          </a:p>
        </p:txBody>
      </p:sp>
    </p:spTree>
    <p:extLst>
      <p:ext uri="{BB962C8B-B14F-4D97-AF65-F5344CB8AC3E}">
        <p14:creationId xmlns:p14="http://schemas.microsoft.com/office/powerpoint/2010/main" val="3807563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31"/>
          <p:cNvSpPr>
            <a:spLocks noGrp="1" noChangeArrowheads="1"/>
          </p:cNvSpPr>
          <p:nvPr>
            <p:ph type="sldNum" sz="quarter" idx="5"/>
          </p:nvPr>
        </p:nvSpPr>
        <p:spPr>
          <a:noFill/>
        </p:spPr>
        <p:txBody>
          <a:bodyPr/>
          <a:lstStyle/>
          <a:p>
            <a:pPr defTabSz="929326"/>
            <a:fld id="{E7A7F44B-627C-4299-A068-506ECF4E3511}" type="slidenum">
              <a:rPr lang="en-US" smtClean="0"/>
              <a:pPr defTabSz="929326"/>
              <a:t>1</a:t>
            </a:fld>
            <a:endParaRPr lang="en-US" dirty="0" smtClean="0"/>
          </a:p>
        </p:txBody>
      </p:sp>
      <p:sp>
        <p:nvSpPr>
          <p:cNvPr id="13315" name="Rectangle 1026"/>
          <p:cNvSpPr>
            <a:spLocks noGrp="1" noRot="1" noChangeAspect="1" noChangeArrowheads="1" noTextEdit="1"/>
          </p:cNvSpPr>
          <p:nvPr>
            <p:ph type="sldImg"/>
          </p:nvPr>
        </p:nvSpPr>
        <p:spPr>
          <a:ln/>
        </p:spPr>
      </p:sp>
      <p:sp>
        <p:nvSpPr>
          <p:cNvPr id="13316" name="Rectangle 1027"/>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19</a:t>
            </a:fld>
            <a:endParaRPr lang="en-US" dirty="0"/>
          </a:p>
        </p:txBody>
      </p:sp>
    </p:spTree>
    <p:extLst>
      <p:ext uri="{BB962C8B-B14F-4D97-AF65-F5344CB8AC3E}">
        <p14:creationId xmlns:p14="http://schemas.microsoft.com/office/powerpoint/2010/main" val="1426273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9</a:t>
            </a:fld>
            <a:endParaRPr lang="en-US" dirty="0"/>
          </a:p>
        </p:txBody>
      </p:sp>
    </p:spTree>
    <p:extLst>
      <p:ext uri="{BB962C8B-B14F-4D97-AF65-F5344CB8AC3E}">
        <p14:creationId xmlns:p14="http://schemas.microsoft.com/office/powerpoint/2010/main" val="3996343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10</a:t>
            </a:fld>
            <a:endParaRPr lang="en-US" dirty="0"/>
          </a:p>
        </p:txBody>
      </p:sp>
    </p:spTree>
    <p:extLst>
      <p:ext uri="{BB962C8B-B14F-4D97-AF65-F5344CB8AC3E}">
        <p14:creationId xmlns:p14="http://schemas.microsoft.com/office/powerpoint/2010/main" val="3044390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pPr defTabSz="889181"/>
            <a:fld id="{7418D5EE-DD1D-48F6-8C41-6BA0531561E8}" type="slidenum">
              <a:rPr lang="en-US" smtClean="0"/>
              <a:pPr defTabSz="889181"/>
              <a:t>11</a:t>
            </a:fld>
            <a:endParaRPr lang="en-US" dirty="0"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440542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14</a:t>
            </a:fld>
            <a:endParaRPr lang="en-US" dirty="0"/>
          </a:p>
        </p:txBody>
      </p:sp>
    </p:spTree>
    <p:extLst>
      <p:ext uri="{BB962C8B-B14F-4D97-AF65-F5344CB8AC3E}">
        <p14:creationId xmlns:p14="http://schemas.microsoft.com/office/powerpoint/2010/main" val="1334062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15</a:t>
            </a:fld>
            <a:endParaRPr lang="en-US" dirty="0"/>
          </a:p>
        </p:txBody>
      </p:sp>
    </p:spTree>
    <p:extLst>
      <p:ext uri="{BB962C8B-B14F-4D97-AF65-F5344CB8AC3E}">
        <p14:creationId xmlns:p14="http://schemas.microsoft.com/office/powerpoint/2010/main" val="3544064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16</a:t>
            </a:fld>
            <a:endParaRPr lang="en-US" dirty="0"/>
          </a:p>
        </p:txBody>
      </p:sp>
    </p:spTree>
    <p:extLst>
      <p:ext uri="{BB962C8B-B14F-4D97-AF65-F5344CB8AC3E}">
        <p14:creationId xmlns:p14="http://schemas.microsoft.com/office/powerpoint/2010/main" val="3011504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17</a:t>
            </a:fld>
            <a:endParaRPr lang="en-US" dirty="0"/>
          </a:p>
        </p:txBody>
      </p:sp>
    </p:spTree>
    <p:extLst>
      <p:ext uri="{BB962C8B-B14F-4D97-AF65-F5344CB8AC3E}">
        <p14:creationId xmlns:p14="http://schemas.microsoft.com/office/powerpoint/2010/main" val="1002426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18</a:t>
            </a:fld>
            <a:endParaRPr lang="en-US" dirty="0"/>
          </a:p>
        </p:txBody>
      </p:sp>
    </p:spTree>
    <p:extLst>
      <p:ext uri="{BB962C8B-B14F-4D97-AF65-F5344CB8AC3E}">
        <p14:creationId xmlns:p14="http://schemas.microsoft.com/office/powerpoint/2010/main" val="11336260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5.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hyperlink" Target="http://www.iso-ne.com/about/news-media/newswire" TargetMode="External"/><Relationship Id="rId3" Type="http://schemas.openxmlformats.org/officeDocument/2006/relationships/image" Target="../media/image12.png"/><Relationship Id="rId7" Type="http://schemas.openxmlformats.org/officeDocument/2006/relationships/image" Target="../media/image14.jpeg"/><Relationship Id="rId12" Type="http://schemas.openxmlformats.org/officeDocument/2006/relationships/image" Target="../media/image17.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22.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13.jpeg"/><Relationship Id="rId15" Type="http://schemas.openxmlformats.org/officeDocument/2006/relationships/hyperlink" Target="https://twitter.com/isonewengland" TargetMode="External"/><Relationship Id="rId10" Type="http://schemas.openxmlformats.org/officeDocument/2006/relationships/image" Target="../media/image16.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gif"/><Relationship Id="rId1" Type="http://schemas.openxmlformats.org/officeDocument/2006/relationships/slideMaster" Target="../slideMasters/slideMaster2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22.xml"/><Relationship Id="rId1" Type="http://schemas.openxmlformats.org/officeDocument/2006/relationships/tags" Target="../tags/tag2.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0.png"/><Relationship Id="rId1" Type="http://schemas.openxmlformats.org/officeDocument/2006/relationships/slideMaster" Target="../slideMasters/slideMaster22.xml"/><Relationship Id="rId6" Type="http://schemas.openxmlformats.org/officeDocument/2006/relationships/image" Target="../media/image27.png"/><Relationship Id="rId5" Type="http://schemas.openxmlformats.org/officeDocument/2006/relationships/image" Target="../media/image23.png"/><Relationship Id="rId4" Type="http://schemas.openxmlformats.org/officeDocument/2006/relationships/image" Target="../media/image22.png"/></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hyperlink" Target="http://www.iso-ne.com/about/news-media/newswire" TargetMode="External"/><Relationship Id="rId3" Type="http://schemas.openxmlformats.org/officeDocument/2006/relationships/image" Target="../media/image12.png"/><Relationship Id="rId7" Type="http://schemas.openxmlformats.org/officeDocument/2006/relationships/image" Target="../media/image14.jpeg"/><Relationship Id="rId12" Type="http://schemas.openxmlformats.org/officeDocument/2006/relationships/image" Target="../media/image17.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2.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13.jpeg"/><Relationship Id="rId15" Type="http://schemas.openxmlformats.org/officeDocument/2006/relationships/hyperlink" Target="https://twitter.com/isonewengland" TargetMode="External"/><Relationship Id="rId10" Type="http://schemas.openxmlformats.org/officeDocument/2006/relationships/image" Target="../media/image16.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gi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595959"/>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p:nvCxnSpPr>
        <p:spPr>
          <a:xfrm>
            <a:off x="3303533" y="3247660"/>
            <a:ext cx="5559552" cy="0"/>
          </a:xfrm>
          <a:prstGeom prst="line">
            <a:avLst/>
          </a:prstGeom>
          <a:ln w="1270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21" name="Picture 20" descr="gray border large_A.png"/>
          <p:cNvPicPr>
            <a:picLocks noChangeAspect="1"/>
          </p:cNvPicPr>
          <p:nvPr/>
        </p:nvPicPr>
        <p:blipFill>
          <a:blip r:embed="rId2" cstate="print"/>
          <a:stretch>
            <a:fillRect/>
          </a:stretch>
        </p:blipFill>
        <p:spPr>
          <a:xfrm>
            <a:off x="0" y="6030047"/>
            <a:ext cx="9144000" cy="827953"/>
          </a:xfrm>
          <a:prstGeom prst="rect">
            <a:avLst/>
          </a:prstGeom>
        </p:spPr>
      </p:pic>
      <p:pic>
        <p:nvPicPr>
          <p:cNvPr id="16" name="Picture 15"/>
          <p:cNvPicPr>
            <a:picLocks noChangeAspect="1"/>
          </p:cNvPicPr>
          <p:nvPr/>
        </p:nvPicPr>
        <p:blipFill>
          <a:blip r:embed="rId3"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so transitional slide 3">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4260488439"/>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iso transitional slide 3">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4260488439"/>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so transitional slide 4">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49"/>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1306522554"/>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0CBF76A-64FD-4C95-BFA7-41AAEC3D0BE6}" type="slidenum">
              <a:rPr lang="en-US" smtClean="0"/>
              <a:pPr>
                <a:defRPr/>
              </a:pPr>
              <a:t>‹#›</a:t>
            </a:fld>
            <a:endParaRPr lang="en-US" dirty="0"/>
          </a:p>
        </p:txBody>
      </p:sp>
      <p:pic>
        <p:nvPicPr>
          <p:cNvPr id="5" name="Picture 4" descr="twitter-icon.png">
            <a:hlinkClick r:id="rId2"/>
          </p:cNvPr>
          <p:cNvPicPr>
            <a:picLocks noChangeAspect="1"/>
          </p:cNvPicPr>
          <p:nvPr/>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p:nvPicPr>
        <p:blipFill>
          <a:blip r:embed="rId12" cstate="print"/>
          <a:stretch>
            <a:fillRect/>
          </a:stretch>
        </p:blipFill>
        <p:spPr>
          <a:xfrm>
            <a:off x="2667000" y="5619750"/>
            <a:ext cx="1276350" cy="409575"/>
          </a:xfrm>
          <a:prstGeom prst="rect">
            <a:avLst/>
          </a:prstGeom>
        </p:spPr>
      </p:pic>
      <p:sp>
        <p:nvSpPr>
          <p:cNvPr id="11" name="TextBox 10"/>
          <p:cNvSpPr txBox="1"/>
          <p:nvPr/>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a:t>
            </a:r>
            <a:r>
              <a:rPr lang="en-US" sz="1400" i="1" kern="1200" baseline="0" dirty="0" err="1"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so question slide">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so transitional slide 4">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49"/>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1306522554"/>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smtClean="0"/>
              <a:t>Click icon to add table</a:t>
            </a:r>
            <a:endParaRPr lang="en-US"/>
          </a:p>
        </p:txBody>
      </p:sp>
      <p:sp>
        <p:nvSpPr>
          <p:cNvPr id="2" name="Slide Number Placeholder 1"/>
          <p:cNvSpPr>
            <a:spLocks noGrp="1"/>
          </p:cNvSpPr>
          <p:nvPr>
            <p:ph type="sldNum" sz="quarter" idx="11"/>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endParaRPr lang="en-US" dirty="0"/>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ustDataLst>
      <p:tags r:id="rId1"/>
    </p:custDataLst>
    <p:extLst>
      <p:ext uri="{BB962C8B-B14F-4D97-AF65-F5344CB8AC3E}">
        <p14:creationId xmlns:p14="http://schemas.microsoft.com/office/powerpoint/2010/main" val="3824575493"/>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5" name="Slide Number Placeholder 2"/>
          <p:cNvSpPr txBox="1">
            <a:spLocks/>
          </p:cNvSpPr>
          <p:nvPr/>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View</a:t>
            </a:r>
            <a:r>
              <a:rPr lang="en-US" sz="1400" dirty="0" smtClean="0">
                <a:solidFill>
                  <a:srgbClr val="000000"/>
                </a:solidFill>
              </a:rPr>
              <a:t> tab</a:t>
            </a:r>
          </a:p>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Slide Master </a:t>
            </a:r>
            <a:r>
              <a:rPr lang="en-US" sz="1400" dirty="0" smtClean="0">
                <a:solidFill>
                  <a:srgbClr val="000000"/>
                </a:solidFill>
              </a:rPr>
              <a:t>button</a:t>
            </a:r>
            <a:endParaRPr lang="en-US" sz="1400" dirty="0">
              <a:solidFill>
                <a:srgbClr val="000000"/>
              </a:solidFill>
            </a:endParaRPr>
          </a:p>
        </p:txBody>
      </p:sp>
      <p:sp>
        <p:nvSpPr>
          <p:cNvPr id="12" name="Oval 11"/>
          <p:cNvSpPr/>
          <p:nvPr/>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64610" y="2827870"/>
            <a:ext cx="1676399" cy="126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14" name="TextBox 13"/>
          <p:cNvSpPr txBox="1"/>
          <p:nvPr/>
        </p:nvSpPr>
        <p:spPr>
          <a:xfrm>
            <a:off x="279932" y="125581"/>
            <a:ext cx="4097336" cy="830997"/>
          </a:xfrm>
          <a:prstGeom prst="rect">
            <a:avLst/>
          </a:prstGeom>
          <a:noFill/>
        </p:spPr>
        <p:txBody>
          <a:bodyPr wrap="square" rtlCol="0">
            <a:spAutoFit/>
          </a:bodyPr>
          <a:lstStyle/>
          <a:p>
            <a:r>
              <a:rPr lang="en-US" sz="1600" dirty="0" smtClean="0">
                <a:solidFill>
                  <a:srgbClr val="000000"/>
                </a:solidFill>
              </a:rPr>
              <a:t>This template is intended for content considered </a:t>
            </a:r>
            <a:r>
              <a:rPr lang="en-US" sz="1600" b="1" dirty="0" smtClean="0">
                <a:solidFill>
                  <a:srgbClr val="000000"/>
                </a:solidFill>
              </a:rPr>
              <a:t>ISO-NE PUBLIC</a:t>
            </a:r>
            <a:r>
              <a:rPr lang="en-US" sz="1600" dirty="0" smtClean="0">
                <a:solidFill>
                  <a:srgbClr val="000000"/>
                </a:solidFill>
              </a:rPr>
              <a:t>. If at any point you need to change the label within the footer: </a:t>
            </a:r>
            <a:endParaRPr lang="en-US" sz="1600" dirty="0">
              <a:solidFill>
                <a:srgbClr val="000000"/>
              </a:solidFill>
            </a:endParaRPr>
          </a:p>
        </p:txBody>
      </p:sp>
      <p:sp>
        <p:nvSpPr>
          <p:cNvPr id="21" name="Text Placeholder 8"/>
          <p:cNvSpPr txBox="1">
            <a:spLocks/>
          </p:cNvSpPr>
          <p:nvPr/>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Edit the footer to reflect the appropriate label</a:t>
            </a:r>
            <a:r>
              <a:rPr lang="en-US" sz="1400" baseline="0" dirty="0" smtClean="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On the </a:t>
            </a:r>
            <a:r>
              <a:rPr lang="en-US" sz="1400" i="1" dirty="0" smtClean="0">
                <a:solidFill>
                  <a:srgbClr val="000000"/>
                </a:solidFill>
              </a:rPr>
              <a:t>Slide Maste</a:t>
            </a:r>
            <a:r>
              <a:rPr lang="en-US" sz="1400" dirty="0" smtClean="0">
                <a:solidFill>
                  <a:srgbClr val="000000"/>
                </a:solidFill>
              </a:rPr>
              <a:t>r ribbon, click</a:t>
            </a:r>
            <a:r>
              <a:rPr lang="en-US" sz="1400" baseline="0" dirty="0" smtClean="0">
                <a:solidFill>
                  <a:srgbClr val="000000"/>
                </a:solidFill>
              </a:rPr>
              <a:t> the </a:t>
            </a:r>
            <a:r>
              <a:rPr lang="en-US" sz="1400" b="1" i="1" baseline="0" dirty="0" smtClean="0">
                <a:solidFill>
                  <a:srgbClr val="000000"/>
                </a:solidFill>
              </a:rPr>
              <a:t>Close Master View</a:t>
            </a:r>
            <a:r>
              <a:rPr lang="en-US" sz="14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7" name="Rectangle 26"/>
          <p:cNvSpPr/>
          <p:nvPr/>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7"/>
          <p:cNvSpPr txBox="1"/>
          <p:nvPr/>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pPr>
              <a:defRPr/>
            </a:pPr>
            <a:fld id="{40CBF76A-64FD-4C95-BFA7-41AAEC3D0BE6}" type="slidenum">
              <a:rPr lang="en-US" smtClean="0"/>
              <a:pPr>
                <a:defRPr/>
              </a:pPr>
              <a:t>‹#›</a:t>
            </a:fld>
            <a:endParaRPr lang="en-US" dirty="0"/>
          </a:p>
        </p:txBody>
      </p:sp>
      <p:sp>
        <p:nvSpPr>
          <p:cNvPr id="5" name="Slide Number Placeholder 2"/>
          <p:cNvSpPr txBox="1">
            <a:spLocks/>
          </p:cNvSpPr>
          <p:nvPr/>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9"/>
          <p:cNvSpPr txBox="1"/>
          <p:nvPr/>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p:extLst>
              <p:ext uri="{D42A27DB-BD31-4B8C-83A1-F6EECF244321}">
                <p14:modId xmlns:p14="http://schemas.microsoft.com/office/powerpoint/2010/main"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13" name="Rectangle 12"/>
          <p:cNvSpPr/>
          <p:nvPr/>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4" name="TextBox 13"/>
          <p:cNvSpPr txBox="1"/>
          <p:nvPr/>
        </p:nvSpPr>
        <p:spPr>
          <a:xfrm>
            <a:off x="4851402" y="152400"/>
            <a:ext cx="4097336" cy="584775"/>
          </a:xfrm>
          <a:prstGeom prst="rect">
            <a:avLst/>
          </a:prstGeom>
          <a:noFill/>
        </p:spPr>
        <p:txBody>
          <a:bodyPr wrap="square" rtlCol="0">
            <a:spAutoFit/>
          </a:bodyPr>
          <a:lstStyle/>
          <a:p>
            <a:r>
              <a:rPr lang="en-US" sz="1600" dirty="0" smtClean="0">
                <a:solidFill>
                  <a:srgbClr val="000000"/>
                </a:solidFill>
              </a:rPr>
              <a:t>This template contains approved font</a:t>
            </a:r>
            <a:r>
              <a:rPr lang="en-US" sz="1600" baseline="0" dirty="0" smtClean="0">
                <a:solidFill>
                  <a:srgbClr val="000000"/>
                </a:solidFill>
              </a:rPr>
              <a:t> size and style which will be automatically applied. </a:t>
            </a:r>
            <a:endParaRPr lang="en-US" sz="1600" dirty="0">
              <a:solidFill>
                <a:srgbClr val="000000"/>
              </a:solidFill>
            </a:endParaRPr>
          </a:p>
        </p:txBody>
      </p:sp>
      <p:sp>
        <p:nvSpPr>
          <p:cNvPr id="15" name="TextBox 14"/>
          <p:cNvSpPr txBox="1"/>
          <p:nvPr/>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sp>
        <p:nvSpPr>
          <p:cNvPr id="16" name="Rectangle 15"/>
          <p:cNvSpPr/>
          <p:nvPr/>
        </p:nvSpPr>
        <p:spPr>
          <a:xfrm>
            <a:off x="4876800" y="3200400"/>
            <a:ext cx="4191000" cy="830997"/>
          </a:xfrm>
          <a:prstGeom prst="rect">
            <a:avLst/>
          </a:prstGeom>
        </p:spPr>
        <p:txBody>
          <a:bodyPr wrap="square">
            <a:spAutoFit/>
          </a:bodyPr>
          <a:lstStyle/>
          <a:p>
            <a:pPr algn="l">
              <a:spcBef>
                <a:spcPts val="600"/>
              </a:spcBef>
            </a:pPr>
            <a:r>
              <a:rPr lang="en-US" sz="1600" b="0" baseline="0" dirty="0" smtClean="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9" name="TextBox 18"/>
          <p:cNvSpPr txBox="1"/>
          <p:nvPr/>
        </p:nvSpPr>
        <p:spPr>
          <a:xfrm>
            <a:off x="4800600" y="4293275"/>
            <a:ext cx="4114800" cy="2031325"/>
          </a:xfrm>
          <a:prstGeom prst="rect">
            <a:avLst/>
          </a:prstGeom>
          <a:noFill/>
        </p:spPr>
        <p:txBody>
          <a:bodyPr wrap="square" rtlCol="0">
            <a:spAutoFit/>
          </a:bodyPr>
          <a:lstStyle/>
          <a:p>
            <a:r>
              <a:rPr lang="en-US" sz="1400" b="1" kern="1200" dirty="0" smtClean="0">
                <a:solidFill>
                  <a:srgbClr val="000000"/>
                </a:solidFill>
                <a:effectLst/>
                <a:latin typeface="+mn-lt"/>
                <a:ea typeface="+mn-ea"/>
                <a:cs typeface="+mn-cs"/>
              </a:rPr>
              <a:t>TIP</a:t>
            </a:r>
            <a:r>
              <a:rPr lang="en-US" sz="1400" kern="1200" dirty="0" smtClean="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smtClean="0">
                <a:solidFill>
                  <a:srgbClr val="000000"/>
                </a:solidFill>
                <a:effectLst/>
                <a:latin typeface="+mn-lt"/>
                <a:ea typeface="+mn-ea"/>
                <a:cs typeface="+mn-cs"/>
              </a:rPr>
              <a:t>Click to view the </a:t>
            </a:r>
            <a:r>
              <a:rPr lang="en-US" sz="1400" b="1" i="1" kern="1200" dirty="0" smtClean="0">
                <a:solidFill>
                  <a:srgbClr val="000000"/>
                </a:solidFill>
                <a:effectLst/>
                <a:latin typeface="+mn-lt"/>
                <a:ea typeface="+mn-ea"/>
                <a:cs typeface="+mn-cs"/>
              </a:rPr>
              <a:t>Insert</a:t>
            </a:r>
            <a:r>
              <a:rPr lang="en-US" sz="1400" i="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tab.</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Header &amp; Footer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In the dialog box that opens, uncheck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 </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Return to the Header and Footer dialog</a:t>
            </a:r>
            <a:r>
              <a:rPr lang="en-US" sz="1400" kern="1200" baseline="0" dirty="0" smtClean="0">
                <a:solidFill>
                  <a:srgbClr val="000000"/>
                </a:solidFill>
                <a:effectLst/>
                <a:latin typeface="+mn-lt"/>
                <a:ea typeface="+mn-ea"/>
                <a:cs typeface="+mn-cs"/>
              </a:rPr>
              <a:t> box and </a:t>
            </a:r>
            <a:r>
              <a:rPr lang="en-US" sz="1400" kern="1200" dirty="0" smtClean="0">
                <a:solidFill>
                  <a:srgbClr val="000000"/>
                </a:solidFill>
                <a:effectLst/>
                <a:latin typeface="+mn-lt"/>
                <a:ea typeface="+mn-ea"/>
                <a:cs typeface="+mn-cs"/>
              </a:rPr>
              <a:t>recheck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endParaRPr lang="en-US" sz="1400" kern="1200" dirty="0">
              <a:solidFill>
                <a:srgbClr val="000000"/>
              </a:solidFill>
              <a:effectLst/>
              <a:latin typeface="+mn-lt"/>
              <a:ea typeface="+mn-ea"/>
              <a:cs typeface="+mn-cs"/>
            </a:endParaRPr>
          </a:p>
        </p:txBody>
      </p:sp>
    </p:spTree>
    <p:extLst>
      <p:ext uri="{BB962C8B-B14F-4D97-AF65-F5344CB8AC3E}">
        <p14:creationId xmlns:p14="http://schemas.microsoft.com/office/powerpoint/2010/main" val="3715283988"/>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0CBF76A-64FD-4C95-BFA7-41AAEC3D0BE6}" type="slidenum">
              <a:rPr lang="en-US" smtClean="0"/>
              <a:pPr>
                <a:defRPr/>
              </a:pPr>
              <a:t>‹#›</a:t>
            </a:fld>
            <a:endParaRPr lang="en-US" dirty="0"/>
          </a:p>
        </p:txBody>
      </p:sp>
      <p:pic>
        <p:nvPicPr>
          <p:cNvPr id="5" name="Picture 4" descr="twitter-icon.png">
            <a:hlinkClick r:id="rId2"/>
          </p:cNvPr>
          <p:cNvPicPr>
            <a:picLocks noChangeAspect="1"/>
          </p:cNvPicPr>
          <p:nvPr/>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p:nvPicPr>
        <p:blipFill>
          <a:blip r:embed="rId12" cstate="print"/>
          <a:stretch>
            <a:fillRect/>
          </a:stretch>
        </p:blipFill>
        <p:spPr>
          <a:xfrm>
            <a:off x="2667000" y="5619750"/>
            <a:ext cx="1276350" cy="409575"/>
          </a:xfrm>
          <a:prstGeom prst="rect">
            <a:avLst/>
          </a:prstGeom>
        </p:spPr>
      </p:pic>
      <p:sp>
        <p:nvSpPr>
          <p:cNvPr id="11" name="TextBox 10"/>
          <p:cNvSpPr txBox="1"/>
          <p:nvPr/>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a:t>
            </a:r>
            <a:r>
              <a:rPr lang="en-US" sz="1400" i="1" kern="1200" baseline="0" dirty="0" err="1"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1253642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so question slide">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838200"/>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pic>
        <p:nvPicPr>
          <p:cNvPr id="6" name="Picture 5" descr="ISO-PPT-Yellow-Foot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105525"/>
            <a:ext cx="9144000" cy="752475"/>
          </a:xfrm>
          <a:prstGeom prst="rect">
            <a:avLst/>
          </a:prstGeom>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smtClean="0"/>
              <a:t>Click icon to add table</a:t>
            </a:r>
            <a:endParaRPr lang="en-US"/>
          </a:p>
        </p:txBody>
      </p:sp>
      <p:sp>
        <p:nvSpPr>
          <p:cNvPr id="2" name="Slide Number Placeholder 1"/>
          <p:cNvSpPr>
            <a:spLocks noGrp="1"/>
          </p:cNvSpPr>
          <p:nvPr>
            <p:ph type="sldNum" sz="quarter" idx="11"/>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pPr>
              <a:defRPr/>
            </a:pPr>
            <a:fld id="{40CBF76A-64FD-4C95-BFA7-41AAEC3D0BE6}" type="slidenum">
              <a:rPr lang="en-US" smtClean="0"/>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endParaRPr lang="en-US" dirty="0"/>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ustDataLst>
      <p:tags r:id="rId1"/>
    </p:custDataLst>
    <p:extLst>
      <p:ext uri="{BB962C8B-B14F-4D97-AF65-F5344CB8AC3E}">
        <p14:creationId xmlns:p14="http://schemas.microsoft.com/office/powerpoint/2010/main" val="382457549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mplate Instructions">
    <p:spTree>
      <p:nvGrpSpPr>
        <p:cNvPr id="1" name=""/>
        <p:cNvGrpSpPr/>
        <p:nvPr/>
      </p:nvGrpSpPr>
      <p:grpSpPr>
        <a:xfrm>
          <a:off x="0" y="0"/>
          <a:ext cx="0" cy="0"/>
          <a:chOff x="0" y="0"/>
          <a:chExt cx="0" cy="0"/>
        </a:xfrm>
      </p:grpSpPr>
      <p:sp>
        <p:nvSpPr>
          <p:cNvPr id="14" name="TextBox 13"/>
          <p:cNvSpPr txBox="1"/>
          <p:nvPr/>
        </p:nvSpPr>
        <p:spPr>
          <a:xfrm>
            <a:off x="279932" y="125581"/>
            <a:ext cx="4097336" cy="1077218"/>
          </a:xfrm>
          <a:prstGeom prst="rect">
            <a:avLst/>
          </a:prstGeom>
          <a:noFill/>
        </p:spPr>
        <p:txBody>
          <a:bodyPr wrap="square" rtlCol="0">
            <a:spAutoFit/>
          </a:bodyPr>
          <a:lstStyle/>
          <a:p>
            <a:r>
              <a:rPr lang="en-US" sz="1600" dirty="0" smtClean="0">
                <a:solidFill>
                  <a:srgbClr val="000000"/>
                </a:solidFill>
              </a:rPr>
              <a:t>This template is intended for </a:t>
            </a:r>
            <a:r>
              <a:rPr lang="en-US" sz="1600" b="1" dirty="0" smtClean="0">
                <a:solidFill>
                  <a:srgbClr val="000000"/>
                </a:solidFill>
              </a:rPr>
              <a:t>ISO-NE CONFIDENTIAL </a:t>
            </a:r>
            <a:r>
              <a:rPr lang="en-US" sz="1600" b="0" dirty="0" smtClean="0">
                <a:solidFill>
                  <a:srgbClr val="000000"/>
                </a:solidFill>
              </a:rPr>
              <a:t>information</a:t>
            </a:r>
            <a:r>
              <a:rPr lang="en-US" sz="1600" dirty="0" smtClean="0">
                <a:solidFill>
                  <a:srgbClr val="000000"/>
                </a:solidFill>
              </a:rPr>
              <a:t>. It requires that you add</a:t>
            </a:r>
            <a:r>
              <a:rPr lang="en-US" sz="1600" baseline="0" dirty="0" smtClean="0">
                <a:solidFill>
                  <a:srgbClr val="000000"/>
                </a:solidFill>
              </a:rPr>
              <a:t> the applicable subcategory or, if no subcategory is needed, delete the placeholder</a:t>
            </a:r>
            <a:r>
              <a:rPr lang="en-US" sz="1600" dirty="0" smtClean="0">
                <a:solidFill>
                  <a:srgbClr val="000000"/>
                </a:solidFill>
              </a:rPr>
              <a:t>: </a:t>
            </a:r>
            <a:endParaRPr lang="en-US" sz="1600" dirty="0">
              <a:solidFill>
                <a:srgbClr val="000000"/>
              </a:solidFill>
            </a:endParaRPr>
          </a:p>
        </p:txBody>
      </p:sp>
      <p:sp>
        <p:nvSpPr>
          <p:cNvPr id="3" name="Slide Number Placeholder 2"/>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
        <p:nvSpPr>
          <p:cNvPr id="5" name="Slide Number Placeholder 2"/>
          <p:cNvSpPr txBox="1">
            <a:spLocks/>
          </p:cNvSpPr>
          <p:nvPr/>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068" y="1223435"/>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a:xfrm>
            <a:off x="2988734" y="113284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p:nvSpPr>
        <p:spPr>
          <a:xfrm>
            <a:off x="464610" y="14440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p:nvSpPr>
        <p:spPr>
          <a:xfrm>
            <a:off x="787401" y="2218265"/>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dirty="0" smtClean="0">
                <a:solidFill>
                  <a:srgbClr val="000000"/>
                </a:solidFill>
              </a:rPr>
              <a:t>Click the </a:t>
            </a:r>
            <a:r>
              <a:rPr lang="en-US" sz="1300" b="1" i="1" dirty="0" smtClean="0">
                <a:solidFill>
                  <a:srgbClr val="000000"/>
                </a:solidFill>
              </a:rPr>
              <a:t>View</a:t>
            </a:r>
            <a:r>
              <a:rPr lang="en-US" sz="1300" dirty="0" smtClean="0">
                <a:solidFill>
                  <a:srgbClr val="000000"/>
                </a:solidFill>
              </a:rPr>
              <a:t> tab</a:t>
            </a:r>
          </a:p>
          <a:p>
            <a:pPr marL="0" indent="0">
              <a:spcBef>
                <a:spcPts val="600"/>
              </a:spcBef>
              <a:buFont typeface="Arial" pitchFamily="34" charset="0"/>
              <a:buNone/>
            </a:pPr>
            <a:r>
              <a:rPr lang="en-US" sz="1300" dirty="0" smtClean="0">
                <a:solidFill>
                  <a:srgbClr val="000000"/>
                </a:solidFill>
              </a:rPr>
              <a:t>Click the </a:t>
            </a:r>
            <a:r>
              <a:rPr lang="en-US" sz="1300" b="1" i="1" dirty="0" smtClean="0">
                <a:solidFill>
                  <a:srgbClr val="000000"/>
                </a:solidFill>
              </a:rPr>
              <a:t>Slide Master </a:t>
            </a:r>
            <a:r>
              <a:rPr lang="en-US" sz="1300" dirty="0" smtClean="0">
                <a:solidFill>
                  <a:srgbClr val="000000"/>
                </a:solidFill>
              </a:rPr>
              <a:t>button</a:t>
            </a:r>
            <a:endParaRPr lang="en-US" sz="1300" dirty="0">
              <a:solidFill>
                <a:srgbClr val="000000"/>
              </a:solidFill>
            </a:endParaRPr>
          </a:p>
        </p:txBody>
      </p:sp>
      <p:sp>
        <p:nvSpPr>
          <p:cNvPr id="12" name="Oval 11"/>
          <p:cNvSpPr/>
          <p:nvPr/>
        </p:nvSpPr>
        <p:spPr>
          <a:xfrm>
            <a:off x="584204" y="225214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p:nvSpPr>
        <p:spPr>
          <a:xfrm>
            <a:off x="584204" y="252222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84204" y="2842260"/>
            <a:ext cx="1599137" cy="1066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p:nvSpPr>
        <p:spPr>
          <a:xfrm>
            <a:off x="2468562" y="285098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p:nvSpPr>
        <p:spPr>
          <a:xfrm>
            <a:off x="2265365" y="288824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21" name="Text Placeholder 8"/>
          <p:cNvSpPr txBox="1">
            <a:spLocks/>
          </p:cNvSpPr>
          <p:nvPr/>
        </p:nvSpPr>
        <p:spPr>
          <a:xfrm>
            <a:off x="2463799" y="3970020"/>
            <a:ext cx="1955801" cy="838200"/>
          </a:xfrm>
          <a:prstGeom prst="rect">
            <a:avLst/>
          </a:prstGeom>
        </p:spPr>
        <p:txBody>
          <a:bodyPr vert="horz" lIns="91440" tIns="45720" rIns="91440" bIns="45720" rtlCol="0">
            <a:no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 typeface="Arial" pitchFamily="34" charset="0"/>
              <a:buNone/>
            </a:pPr>
            <a:r>
              <a:rPr lang="en-US" sz="1300" dirty="0" smtClean="0">
                <a:solidFill>
                  <a:srgbClr val="000000"/>
                </a:solidFill>
              </a:rPr>
              <a:t>Edit the footer to reflect the appropriate subcategory.</a:t>
            </a:r>
            <a:r>
              <a:rPr lang="en-US" sz="1300" baseline="0" dirty="0" smtClean="0">
                <a:solidFill>
                  <a:srgbClr val="000000"/>
                </a:solidFill>
              </a:rPr>
              <a:t> If no subcategory is needed, </a:t>
            </a:r>
            <a:r>
              <a:rPr lang="en-US" sz="1300" dirty="0" smtClean="0">
                <a:solidFill>
                  <a:srgbClr val="000000"/>
                </a:solidFill>
              </a:rPr>
              <a:t>delete the placeholder text box.</a:t>
            </a:r>
            <a:endParaRPr lang="en-US" sz="1300" baseline="0" dirty="0" smtClean="0">
              <a:solidFill>
                <a:srgbClr val="000000"/>
              </a:solidFill>
            </a:endParaRPr>
          </a:p>
        </p:txBody>
      </p:sp>
      <p:sp>
        <p:nvSpPr>
          <p:cNvPr id="22" name="Oval 21"/>
          <p:cNvSpPr/>
          <p:nvPr/>
        </p:nvSpPr>
        <p:spPr>
          <a:xfrm>
            <a:off x="2260602" y="3999658"/>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523155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p:nvSpPr>
        <p:spPr>
          <a:xfrm>
            <a:off x="2463799" y="523155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dirty="0" smtClean="0">
                <a:solidFill>
                  <a:srgbClr val="000000"/>
                </a:solidFill>
              </a:rPr>
              <a:t>On the </a:t>
            </a:r>
            <a:r>
              <a:rPr lang="en-US" sz="1300" i="1" dirty="0" smtClean="0">
                <a:solidFill>
                  <a:srgbClr val="000000"/>
                </a:solidFill>
              </a:rPr>
              <a:t>Slide Maste</a:t>
            </a:r>
            <a:r>
              <a:rPr lang="en-US" sz="1300" dirty="0" smtClean="0">
                <a:solidFill>
                  <a:srgbClr val="000000"/>
                </a:solidFill>
              </a:rPr>
              <a:t>r ribbon, click</a:t>
            </a:r>
            <a:r>
              <a:rPr lang="en-US" sz="1300" baseline="0" dirty="0" smtClean="0">
                <a:solidFill>
                  <a:srgbClr val="000000"/>
                </a:solidFill>
              </a:rPr>
              <a:t> the </a:t>
            </a:r>
            <a:r>
              <a:rPr lang="en-US" sz="1300" b="1" i="1" baseline="0" dirty="0" smtClean="0">
                <a:solidFill>
                  <a:srgbClr val="000000"/>
                </a:solidFill>
              </a:rPr>
              <a:t>Close Master View</a:t>
            </a:r>
            <a:r>
              <a:rPr lang="en-US" sz="13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p:nvSpPr>
        <p:spPr>
          <a:xfrm>
            <a:off x="2260602" y="526881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7" name="Rectangle 26"/>
          <p:cNvSpPr/>
          <p:nvPr/>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7"/>
          <p:cNvSpPr txBox="1"/>
          <p:nvPr/>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3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332" y="4006044"/>
            <a:ext cx="1755512" cy="398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pPr>
              <a:defRPr/>
            </a:pPr>
            <a:fld id="{40CBF76A-64FD-4C95-BFA7-41AAEC3D0BE6}" type="slidenum">
              <a:rPr lang="en-US" smtClean="0"/>
              <a:pPr>
                <a:defRPr/>
              </a:pPr>
              <a:t>‹#›</a:t>
            </a:fld>
            <a:endParaRPr lang="en-US" dirty="0"/>
          </a:p>
        </p:txBody>
      </p:sp>
      <p:sp>
        <p:nvSpPr>
          <p:cNvPr id="5" name="Slide Number Placeholder 2"/>
          <p:cNvSpPr txBox="1">
            <a:spLocks/>
          </p:cNvSpPr>
          <p:nvPr/>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9" name="Rectangle 28"/>
          <p:cNvSpPr/>
          <p:nvPr/>
        </p:nvSpPr>
        <p:spPr>
          <a:xfrm>
            <a:off x="4758268" y="125581"/>
            <a:ext cx="42672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9"/>
          <p:cNvSpPr txBox="1"/>
          <p:nvPr/>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sp>
        <p:nvSpPr>
          <p:cNvPr id="42" name="TextBox 41"/>
          <p:cNvSpPr txBox="1"/>
          <p:nvPr/>
        </p:nvSpPr>
        <p:spPr>
          <a:xfrm>
            <a:off x="4851402" y="152400"/>
            <a:ext cx="4097336" cy="923330"/>
          </a:xfrm>
          <a:prstGeom prst="rect">
            <a:avLst/>
          </a:prstGeom>
          <a:noFill/>
        </p:spPr>
        <p:txBody>
          <a:bodyPr wrap="square" rtlCol="0">
            <a:spAutoFit/>
          </a:bodyPr>
          <a:lstStyle/>
          <a:p>
            <a:r>
              <a:rPr lang="en-US" sz="1800" dirty="0" smtClean="0">
                <a:solidFill>
                  <a:srgbClr val="000000"/>
                </a:solidFill>
              </a:rPr>
              <a:t>This template contains approved font</a:t>
            </a:r>
            <a:r>
              <a:rPr lang="en-US" sz="1800" baseline="0" dirty="0" smtClean="0">
                <a:solidFill>
                  <a:srgbClr val="000000"/>
                </a:solidFill>
              </a:rPr>
              <a:t> size and style which will be automatically applied. </a:t>
            </a:r>
            <a:endParaRPr lang="en-US" sz="1800" dirty="0">
              <a:solidFill>
                <a:srgbClr val="000000"/>
              </a:solidFill>
            </a:endParaRPr>
          </a:p>
        </p:txBody>
      </p:sp>
      <p:sp>
        <p:nvSpPr>
          <p:cNvPr id="43" name="TextBox 42"/>
          <p:cNvSpPr txBox="1"/>
          <p:nvPr/>
        </p:nvSpPr>
        <p:spPr>
          <a:xfrm>
            <a:off x="4969937" y="11430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1163517935"/>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7" name="Rectangle 6"/>
          <p:cNvSpPr/>
          <p:nvPr/>
        </p:nvSpPr>
        <p:spPr>
          <a:xfrm>
            <a:off x="4876800" y="3581400"/>
            <a:ext cx="4191000" cy="923330"/>
          </a:xfrm>
          <a:prstGeom prst="rect">
            <a:avLst/>
          </a:prstGeom>
        </p:spPr>
        <p:txBody>
          <a:bodyPr wrap="square">
            <a:spAutoFit/>
          </a:bodyPr>
          <a:lstStyle/>
          <a:p>
            <a:pPr algn="l">
              <a:spcBef>
                <a:spcPts val="600"/>
              </a:spcBef>
            </a:pPr>
            <a:r>
              <a:rPr lang="en-US" sz="1800" b="0" baseline="0" dirty="0" smtClean="0">
                <a:solidFill>
                  <a:srgbClr val="000000"/>
                </a:solidFill>
              </a:rPr>
              <a:t>Font within the presentation will appear black by default, but may be changed to ISO gray if desired.</a:t>
            </a:r>
            <a:endParaRPr lang="en-US" sz="1800" b="0" dirty="0">
              <a:solidFill>
                <a:srgbClr val="000000"/>
              </a:solidFill>
            </a:endParaRPr>
          </a:p>
        </p:txBody>
      </p:sp>
    </p:spTree>
    <p:extLst>
      <p:ext uri="{BB962C8B-B14F-4D97-AF65-F5344CB8AC3E}">
        <p14:creationId xmlns:p14="http://schemas.microsoft.com/office/powerpoint/2010/main" val="371528398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iso title and chart">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lvl1pPr>
              <a:defRPr>
                <a:solidFill>
                  <a:srgbClr val="595959"/>
                </a:solidFill>
              </a:defRPr>
            </a:lvl1pPr>
          </a:lstStyle>
          <a:p>
            <a:r>
              <a:rPr lang="en-US" smtClean="0"/>
              <a:t>Click to edit Master title style</a:t>
            </a:r>
            <a:endParaRPr lang="en-US" dirty="0"/>
          </a:p>
        </p:txBody>
      </p:sp>
      <p:sp>
        <p:nvSpPr>
          <p:cNvPr id="7" name="Chart Placeholder 6"/>
          <p:cNvSpPr>
            <a:spLocks noGrp="1"/>
          </p:cNvSpPr>
          <p:nvPr>
            <p:ph type="chart" sz="quarter" idx="11"/>
          </p:nvPr>
        </p:nvSpPr>
        <p:spPr>
          <a:xfrm>
            <a:off x="457200" y="1600200"/>
            <a:ext cx="8229600" cy="4419600"/>
          </a:xfrm>
        </p:spPr>
        <p:txBody>
          <a:bodyPr/>
          <a:lstStyle>
            <a:lvl1pPr>
              <a:defRPr>
                <a:solidFill>
                  <a:srgbClr val="595959"/>
                </a:solidFill>
              </a:defRPr>
            </a:lvl1pPr>
          </a:lstStyle>
          <a:p>
            <a:r>
              <a:rPr lang="en-US" smtClean="0"/>
              <a:t>Click icon to add chart</a:t>
            </a:r>
            <a:endParaRPr lang="en-US" dirty="0"/>
          </a:p>
        </p:txBody>
      </p:sp>
      <p:sp>
        <p:nvSpPr>
          <p:cNvPr id="4"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pPr>
              <a:defRPr/>
            </a:pPr>
            <a:fld id="{40CBF76A-64FD-4C95-BFA7-41AAEC3D0BE6}" type="slidenum">
              <a:rPr lang="en-US" smtClean="0"/>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iso question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6147" name="Rectangle 3"/>
          <p:cNvSpPr>
            <a:spLocks noGrp="1" noChangeArrowheads="1"/>
          </p:cNvSpPr>
          <p:nvPr>
            <p:ph type="ctrTitle"/>
          </p:nvPr>
        </p:nvSpPr>
        <p:spPr>
          <a:xfrm>
            <a:off x="577850" y="2343150"/>
            <a:ext cx="7732713" cy="1295400"/>
          </a:xfrm>
        </p:spPr>
        <p:txBody>
          <a:bodyPr/>
          <a:lstStyle>
            <a:lvl1pPr>
              <a:defRPr>
                <a:solidFill>
                  <a:srgbClr val="F9AF1C"/>
                </a:solidFill>
              </a:defRPr>
            </a:lvl1pPr>
          </a:lstStyle>
          <a:p>
            <a:r>
              <a:rPr lang="en-US"/>
              <a:t>Click to edit Master title style</a:t>
            </a:r>
          </a:p>
        </p:txBody>
      </p:sp>
      <p:sp>
        <p:nvSpPr>
          <p:cNvPr id="6148" name="Rectangle 4"/>
          <p:cNvSpPr>
            <a:spLocks noGrp="1" noChangeArrowheads="1"/>
          </p:cNvSpPr>
          <p:nvPr>
            <p:ph type="subTitle" idx="1"/>
          </p:nvPr>
        </p:nvSpPr>
        <p:spPr>
          <a:xfrm>
            <a:off x="588963" y="4322763"/>
            <a:ext cx="7042150" cy="777875"/>
          </a:xfrm>
        </p:spPr>
        <p:txBody>
          <a:bodyPr/>
          <a:lstStyle>
            <a:lvl1pPr marL="0" indent="0">
              <a:buFontTx/>
              <a:buNone/>
              <a:defRPr sz="2000">
                <a:solidFill>
                  <a:srgbClr val="F9AF1C"/>
                </a:solidFill>
              </a:defRPr>
            </a:lvl1pPr>
          </a:lstStyle>
          <a:p>
            <a:r>
              <a:rPr lang="en-US"/>
              <a:t>Click to edit Master subtitle style</a:t>
            </a:r>
          </a:p>
        </p:txBody>
      </p:sp>
      <p:sp>
        <p:nvSpPr>
          <p:cNvPr id="6" name="Rectangle 5"/>
          <p:cNvSpPr>
            <a:spLocks noGrp="1" noChangeArrowheads="1"/>
          </p:cNvSpPr>
          <p:nvPr>
            <p:ph type="sldNum" sz="quarter" idx="10"/>
          </p:nvPr>
        </p:nvSpPr>
        <p:spPr>
          <a:xfrm>
            <a:off x="6905625" y="6413500"/>
            <a:ext cx="2095500" cy="609600"/>
          </a:xfrm>
        </p:spPr>
        <p:txBody>
          <a:bodyPr/>
          <a:lstStyle>
            <a:lvl1pPr>
              <a:defRPr/>
            </a:lvl1pPr>
          </a:lstStyle>
          <a:p>
            <a:pPr>
              <a:defRPr/>
            </a:pPr>
            <a:fld id="{AC4FF587-0796-4ABF-80FB-59575D5265D5}" type="slidenum">
              <a:rPr lang="en-US"/>
              <a:pPr>
                <a:defRPr/>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iso question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iso question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iso question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Presentation</a:t>
            </a:r>
          </a:p>
        </p:txBody>
      </p:sp>
    </p:spTree>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5FE1C90-9107-46A6-857E-1E185121F78B}" type="slidenum">
              <a:rPr lang="en-US"/>
              <a:pPr>
                <a:defRPr/>
              </a:pPr>
              <a:t>‹#›</a:t>
            </a:fld>
            <a:endParaRPr 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iso question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so transitional slide 1">
    <p:spTree>
      <p:nvGrpSpPr>
        <p:cNvPr id="1" name=""/>
        <p:cNvGrpSpPr/>
        <p:nvPr/>
      </p:nvGrpSpPr>
      <p:grpSpPr>
        <a:xfrm>
          <a:off x="0" y="0"/>
          <a:ext cx="0" cy="0"/>
          <a:chOff x="0" y="0"/>
          <a:chExt cx="0" cy="0"/>
        </a:xfrm>
      </p:grpSpPr>
      <p:sp>
        <p:nvSpPr>
          <p:cNvPr id="9" name="Rectangle 8"/>
          <p:cNvSpPr/>
          <p:nvPr/>
        </p:nvSpPr>
        <p:spPr>
          <a:xfrm>
            <a:off x="3900856" y="6467127"/>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637E8E"/>
                </a:solidFill>
              </a:rPr>
              <a:t>ISO-NE CONFIDENTIAL</a:t>
            </a:r>
            <a:endParaRPr lang="en-US" sz="800" b="1" dirty="0">
              <a:solidFill>
                <a:srgbClr val="637E8E"/>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8" name="Rectangle 7"/>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7"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so transitional slide 2">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6" name="Picture 5" descr="ISO049-PowerPoint-d1-revised-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00216"/>
            <a:ext cx="9144000" cy="567350"/>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
        <p:nvSpPr>
          <p:cNvPr id="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1994965960"/>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iso transitional slide 1">
    <p:spTree>
      <p:nvGrpSpPr>
        <p:cNvPr id="1" name=""/>
        <p:cNvGrpSpPr/>
        <p:nvPr/>
      </p:nvGrpSpPr>
      <p:grpSpPr>
        <a:xfrm>
          <a:off x="0" y="0"/>
          <a:ext cx="0" cy="0"/>
          <a:chOff x="0" y="0"/>
          <a:chExt cx="0" cy="0"/>
        </a:xfrm>
      </p:grpSpPr>
      <p:sp>
        <p:nvSpPr>
          <p:cNvPr id="9" name="Rectangle 8"/>
          <p:cNvSpPr/>
          <p:nvPr/>
        </p:nvSpPr>
        <p:spPr>
          <a:xfrm>
            <a:off x="3900856" y="6467127"/>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637E8E"/>
                </a:solidFill>
              </a:rPr>
              <a:t>ISO-NE INTERNAL USE</a:t>
            </a:r>
            <a:endParaRPr lang="en-US" sz="800" b="1" dirty="0">
              <a:solidFill>
                <a:srgbClr val="637E8E"/>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8" name="Rectangle 7"/>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7"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iso transitional slide 2">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6" name="Picture 5" descr="ISO049-PowerPoint-d1-revised-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00216"/>
            <a:ext cx="9144000" cy="567350"/>
          </a:xfrm>
          <a:prstGeom prst="rect">
            <a:avLst/>
          </a:prstGeom>
        </p:spPr>
      </p:pic>
      <p:sp>
        <p:nvSpPr>
          <p:cNvPr id="7" name="Rectangle 6"/>
          <p:cNvSpPr/>
          <p:nvPr/>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Tree>
    <p:extLst>
      <p:ext uri="{BB962C8B-B14F-4D97-AF65-F5344CB8AC3E}">
        <p14:creationId xmlns:p14="http://schemas.microsoft.com/office/powerpoint/2010/main" val="19949659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74.xml"/><Relationship Id="rId1" Type="http://schemas.openxmlformats.org/officeDocument/2006/relationships/slideLayout" Target="../slideLayouts/slideLayout73.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76.xml"/><Relationship Id="rId1"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78.xml"/><Relationship Id="rId1" Type="http://schemas.openxmlformats.org/officeDocument/2006/relationships/slideLayout" Target="../slideLayouts/slideLayout77.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80.xml"/><Relationship Id="rId1" Type="http://schemas.openxmlformats.org/officeDocument/2006/relationships/slideLayout" Target="../slideLayouts/slideLayout7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82.xml"/><Relationship Id="rId1" Type="http://schemas.openxmlformats.org/officeDocument/2006/relationships/slideLayout" Target="../slideLayouts/slideLayout81.xml"/></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84.xml"/><Relationship Id="rId1" Type="http://schemas.openxmlformats.org/officeDocument/2006/relationships/slideLayout" Target="../slideLayouts/slideLayout83.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86.xml"/><Relationship Id="rId1" Type="http://schemas.openxmlformats.org/officeDocument/2006/relationships/slideLayout" Target="../slideLayouts/slideLayout85.xml"/></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slideLayout" Target="../slideLayouts/slideLayout90.xml"/><Relationship Id="rId1" Type="http://schemas.openxmlformats.org/officeDocument/2006/relationships/slideLayout" Target="../slideLayouts/slideLayout89.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92.xml"/><Relationship Id="rId1" Type="http://schemas.openxmlformats.org/officeDocument/2006/relationships/slideLayout" Target="../slideLayouts/slideLayout9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34" Type="http://schemas.openxmlformats.org/officeDocument/2006/relationships/image" Target="../media/image7.png"/><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33" Type="http://schemas.openxmlformats.org/officeDocument/2006/relationships/theme" Target="../theme/theme2.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slideLayout" Target="../slideLayouts/slideLayout35.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32" Type="http://schemas.openxmlformats.org/officeDocument/2006/relationships/slideLayout" Target="../slideLayouts/slideLayout38.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31" Type="http://schemas.openxmlformats.org/officeDocument/2006/relationships/slideLayout" Target="../slideLayouts/slideLayout37.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 Id="rId30" Type="http://schemas.openxmlformats.org/officeDocument/2006/relationships/slideLayout" Target="../slideLayouts/slideLayout36.xml"/></Relationships>
</file>

<file path=ppt/slideMasters/_rels/slideMaster20.xml.rels><?xml version="1.0" encoding="UTF-8" standalone="yes"?>
<Relationships xmlns="http://schemas.openxmlformats.org/package/2006/relationships"><Relationship Id="rId3" Type="http://schemas.openxmlformats.org/officeDocument/2006/relationships/theme" Target="../theme/theme20.xml"/><Relationship Id="rId2" Type="http://schemas.openxmlformats.org/officeDocument/2006/relationships/slideLayout" Target="../slideLayouts/slideLayout94.xml"/><Relationship Id="rId1" Type="http://schemas.openxmlformats.org/officeDocument/2006/relationships/slideLayout" Target="../slideLayouts/slideLayout93.xml"/></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96.xml"/><Relationship Id="rId1" Type="http://schemas.openxmlformats.org/officeDocument/2006/relationships/slideLayout" Target="../slideLayouts/slideLayout95.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33" Type="http://schemas.openxmlformats.org/officeDocument/2006/relationships/image" Target="../media/image7.png"/><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29" Type="http://schemas.openxmlformats.org/officeDocument/2006/relationships/slideLayout" Target="../slideLayouts/slideLayout125.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32" Type="http://schemas.openxmlformats.org/officeDocument/2006/relationships/theme" Target="../theme/theme22.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31" Type="http://schemas.openxmlformats.org/officeDocument/2006/relationships/slideLayout" Target="../slideLayouts/slideLayout127.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slideLayout" Target="../slideLayouts/slideLayout126.xml"/></Relationships>
</file>

<file path=ppt/slideMasters/_rels/slideMaster23.xml.rels><?xml version="1.0" encoding="UTF-8" standalone="yes"?>
<Relationships xmlns="http://schemas.openxmlformats.org/package/2006/relationships"><Relationship Id="rId3" Type="http://schemas.openxmlformats.org/officeDocument/2006/relationships/theme" Target="../theme/theme23.xml"/><Relationship Id="rId2" Type="http://schemas.openxmlformats.org/officeDocument/2006/relationships/slideLayout" Target="../slideLayouts/slideLayout129.xml"/><Relationship Id="rId1" Type="http://schemas.openxmlformats.org/officeDocument/2006/relationships/slideLayout" Target="../slideLayouts/slideLayout12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41.xml"/><Relationship Id="rId7" Type="http://schemas.openxmlformats.org/officeDocument/2006/relationships/theme" Target="../theme/theme3.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6.xml"/><Relationship Id="rId1"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1.xml"/><Relationship Id="rId7"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7.xml"/><Relationship Id="rId7" Type="http://schemas.openxmlformats.org/officeDocument/2006/relationships/theme" Target="../theme/theme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5" Type="http://schemas.openxmlformats.org/officeDocument/2006/relationships/slideLayout" Target="../slideLayouts/slideLayout59.xml"/><Relationship Id="rId4" Type="http://schemas.openxmlformats.org/officeDocument/2006/relationships/slideLayout" Target="../slideLayouts/slideLayout58.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63.xml"/><Relationship Id="rId7" Type="http://schemas.openxmlformats.org/officeDocument/2006/relationships/theme" Target="../theme/theme8.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69.xml"/><Relationship Id="rId7" Type="http://schemas.openxmlformats.org/officeDocument/2006/relationships/theme" Target="../theme/theme9.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 y="6348412"/>
            <a:ext cx="9143991" cy="509587"/>
          </a:xfrm>
          <a:prstGeom prst="rect">
            <a:avLst/>
          </a:prstGeom>
        </p:spPr>
      </p:pic>
      <p:sp>
        <p:nvSpPr>
          <p:cNvPr id="14"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pPr>
              <a:defRPr/>
            </a:pPr>
            <a:fld id="{40CBF76A-64FD-4C95-BFA7-41AAEC3D0BE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5" r:id="rId3"/>
    <p:sldLayoutId id="2147484218" r:id="rId4"/>
    <p:sldLayoutId id="2147484233" r:id="rId5"/>
    <p:sldLayoutId id="2147484234" r:id="rId6"/>
  </p:sldLayoutIdLst>
  <p:hf hdr="0" ftr="0" dt="0"/>
  <p:txStyles>
    <p:titleStyle>
      <a:lvl1pPr algn="l" defTabSz="914400" rtl="0" eaLnBrk="1" latinLnBrk="0" hangingPunct="1">
        <a:spcBef>
          <a:spcPct val="0"/>
        </a:spcBef>
        <a:buNone/>
        <a:defRPr sz="3200" b="1" kern="1200" baseline="0">
          <a:solidFill>
            <a:srgbClr val="595959"/>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10" r:id="rId1"/>
    <p:sldLayoutId id="214748431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13" r:id="rId1"/>
    <p:sldLayoutId id="2147484314"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16" r:id="rId1"/>
    <p:sldLayoutId id="2147484317"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19" r:id="rId1"/>
    <p:sldLayoutId id="2147484320"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22" r:id="rId1"/>
    <p:sldLayoutId id="2147484323"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25" r:id="rId1"/>
    <p:sldLayoutId id="2147484326"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28" r:id="rId1"/>
    <p:sldLayoutId id="2147484329"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31" r:id="rId1"/>
    <p:sldLayoutId id="2147484332"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34" r:id="rId1"/>
    <p:sldLayoutId id="2147484335"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37" r:id="rId1"/>
    <p:sldLayoutId id="2147484338"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 id="2147484241" r:id="rId6"/>
    <p:sldLayoutId id="2147484242" r:id="rId7"/>
    <p:sldLayoutId id="2147484243" r:id="rId8"/>
    <p:sldLayoutId id="2147484244" r:id="rId9"/>
    <p:sldLayoutId id="2147484245" r:id="rId10"/>
    <p:sldLayoutId id="2147484246" r:id="rId11"/>
    <p:sldLayoutId id="2147484247" r:id="rId12"/>
    <p:sldLayoutId id="2147484248" r:id="rId13"/>
    <p:sldLayoutId id="2147484249" r:id="rId14"/>
    <p:sldLayoutId id="2147484250" r:id="rId15"/>
    <p:sldLayoutId id="2147484251" r:id="rId16"/>
    <p:sldLayoutId id="2147484252" r:id="rId17"/>
    <p:sldLayoutId id="2147484253" r:id="rId18"/>
    <p:sldLayoutId id="2147484254" r:id="rId19"/>
    <p:sldLayoutId id="2147484255" r:id="rId20"/>
    <p:sldLayoutId id="2147484256" r:id="rId21"/>
    <p:sldLayoutId id="2147484257" r:id="rId22"/>
    <p:sldLayoutId id="2147484258" r:id="rId23"/>
    <p:sldLayoutId id="2147484259" r:id="rId24"/>
    <p:sldLayoutId id="2147484260" r:id="rId25"/>
    <p:sldLayoutId id="2147484261" r:id="rId26"/>
    <p:sldLayoutId id="2147484262" r:id="rId27"/>
    <p:sldLayoutId id="2147484263" r:id="rId28"/>
    <p:sldLayoutId id="2147484264" r:id="rId29"/>
    <p:sldLayoutId id="2147484265" r:id="rId30"/>
    <p:sldLayoutId id="2147484266" r:id="rId31"/>
    <p:sldLayoutId id="2147484267" r:id="rId3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40" r:id="rId1"/>
    <p:sldLayoutId id="214748434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43" r:id="rId1"/>
    <p:sldLayoutId id="2147484344"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pPr>
              <a:defRPr/>
            </a:pPr>
            <a:fld id="{40CBF76A-64FD-4C95-BFA7-41AAEC3D0BE6}" type="slidenum">
              <a:rPr lang="en-US" smtClean="0"/>
              <a:pPr>
                <a:defRPr/>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4346" r:id="rId1"/>
    <p:sldLayoutId id="2147484347" r:id="rId2"/>
    <p:sldLayoutId id="2147484348" r:id="rId3"/>
    <p:sldLayoutId id="2147484349" r:id="rId4"/>
    <p:sldLayoutId id="2147484350" r:id="rId5"/>
    <p:sldLayoutId id="2147484351" r:id="rId6"/>
    <p:sldLayoutId id="2147484352" r:id="rId7"/>
    <p:sldLayoutId id="2147484353" r:id="rId8"/>
    <p:sldLayoutId id="2147484354" r:id="rId9"/>
    <p:sldLayoutId id="2147484355" r:id="rId10"/>
    <p:sldLayoutId id="2147484356" r:id="rId11"/>
    <p:sldLayoutId id="2147484357" r:id="rId12"/>
    <p:sldLayoutId id="2147484358" r:id="rId13"/>
    <p:sldLayoutId id="2147484359" r:id="rId14"/>
    <p:sldLayoutId id="2147484360" r:id="rId15"/>
    <p:sldLayoutId id="2147484361" r:id="rId16"/>
    <p:sldLayoutId id="2147484362" r:id="rId17"/>
    <p:sldLayoutId id="2147484363" r:id="rId18"/>
    <p:sldLayoutId id="2147484364" r:id="rId19"/>
    <p:sldLayoutId id="2147484365" r:id="rId20"/>
    <p:sldLayoutId id="2147484366" r:id="rId21"/>
    <p:sldLayoutId id="2147484367" r:id="rId22"/>
    <p:sldLayoutId id="2147484368" r:id="rId23"/>
    <p:sldLayoutId id="2147484369" r:id="rId24"/>
    <p:sldLayoutId id="2147484370" r:id="rId25"/>
    <p:sldLayoutId id="2147484371" r:id="rId26"/>
    <p:sldLayoutId id="2147484372" r:id="rId27"/>
    <p:sldLayoutId id="2147484373" r:id="rId28"/>
    <p:sldLayoutId id="2147484374" r:id="rId29"/>
    <p:sldLayoutId id="2147484375" r:id="rId30"/>
    <p:sldLayoutId id="2147484377" r:id="rId31"/>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379" r:id="rId1"/>
    <p:sldLayoutId id="2147484380"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273" r:id="rId5"/>
    <p:sldLayoutId id="2147484274" r:id="rId6"/>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76" r:id="rId1"/>
    <p:sldLayoutId id="2147484277"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79" r:id="rId1"/>
    <p:sldLayoutId id="2147484280"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82" r:id="rId1"/>
    <p:sldLayoutId id="2147484283" r:id="rId2"/>
    <p:sldLayoutId id="2147484294" r:id="rId3"/>
    <p:sldLayoutId id="2147484295" r:id="rId4"/>
    <p:sldLayoutId id="2147484296" r:id="rId5"/>
    <p:sldLayoutId id="2147484297" r:id="rId6"/>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90" r:id="rId3"/>
    <p:sldLayoutId id="2147484291" r:id="rId4"/>
    <p:sldLayoutId id="2147484292" r:id="rId5"/>
    <p:sldLayoutId id="2147484293" r:id="rId6"/>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88" r:id="rId1"/>
    <p:sldLayoutId id="2147484289" r:id="rId2"/>
    <p:sldLayoutId id="2147484301" r:id="rId3"/>
    <p:sldLayoutId id="2147484302" r:id="rId4"/>
    <p:sldLayoutId id="2147484303" r:id="rId5"/>
    <p:sldLayoutId id="2147484304" r:id="rId6"/>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CONFIDENTIAL</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4299" r:id="rId1"/>
    <p:sldLayoutId id="2147484300" r:id="rId2"/>
    <p:sldLayoutId id="2147484305" r:id="rId3"/>
    <p:sldLayoutId id="2147484306" r:id="rId4"/>
    <p:sldLayoutId id="2147484307" r:id="rId5"/>
    <p:sldLayoutId id="2147484308" r:id="rId6"/>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1.xml"/></Relationships>
</file>

<file path=ppt/slides/_rels/slide2.xml.rels><?xml version="1.0" encoding="UTF-8" standalone="yes"?>
<Relationships xmlns="http://schemas.openxmlformats.org/package/2006/relationships"><Relationship Id="rId3" Type="http://schemas.openxmlformats.org/officeDocument/2006/relationships/hyperlink" Target="https://www.iso-ne.com/static-assets/documents/2020/05/a08_rc_2020_05_19_lf_reconstitution_method.pptx" TargetMode="External"/><Relationship Id="rId2" Type="http://schemas.openxmlformats.org/officeDocument/2006/relationships/hyperlink" Target="https://www.iso-ne.com/static-assets/documents/2020/04/a09.0_rc_22020_04_22_ee_reconstitution_final.pptx" TargetMode="External"/><Relationship Id="rId1" Type="http://schemas.openxmlformats.org/officeDocument/2006/relationships/slideLayout" Target="../slideLayouts/slideLayout102.xml"/><Relationship Id="rId4" Type="http://schemas.openxmlformats.org/officeDocument/2006/relationships/hyperlink" Target="https://www.iso-ne.com/static-assets/documents/2020/06/a6_gross_load_forecast_reconstitution_methodology_changes.zip"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3"/>
          </p:nvPr>
        </p:nvSpPr>
        <p:spPr/>
        <p:txBody>
          <a:bodyPr/>
          <a:lstStyle/>
          <a:p>
            <a:r>
              <a:rPr lang="en-US" dirty="0" smtClean="0"/>
              <a:t>July 21, 2020 | </a:t>
            </a:r>
            <a:r>
              <a:rPr lang="en-US" dirty="0" err="1" smtClean="0"/>
              <a:t>webex</a:t>
            </a:r>
            <a:endParaRPr lang="en-US" dirty="0"/>
          </a:p>
        </p:txBody>
      </p:sp>
      <p:sp>
        <p:nvSpPr>
          <p:cNvPr id="12" name="Text Placeholder 11"/>
          <p:cNvSpPr>
            <a:spLocks noGrp="1"/>
          </p:cNvSpPr>
          <p:nvPr>
            <p:ph type="body" sz="quarter" idx="17"/>
          </p:nvPr>
        </p:nvSpPr>
        <p:spPr/>
        <p:txBody>
          <a:bodyPr/>
          <a:lstStyle/>
          <a:p>
            <a:r>
              <a:rPr lang="en-US" dirty="0" smtClean="0"/>
              <a:t>Jon Black</a:t>
            </a:r>
            <a:endParaRPr lang="en-US" dirty="0"/>
          </a:p>
        </p:txBody>
      </p:sp>
      <p:sp>
        <p:nvSpPr>
          <p:cNvPr id="7" name="Text Placeholder 6"/>
          <p:cNvSpPr>
            <a:spLocks noGrp="1"/>
          </p:cNvSpPr>
          <p:nvPr>
            <p:ph type="body" sz="quarter" idx="16"/>
          </p:nvPr>
        </p:nvSpPr>
        <p:spPr/>
        <p:txBody>
          <a:bodyPr/>
          <a:lstStyle/>
          <a:p>
            <a:r>
              <a:rPr lang="en-US" dirty="0" smtClean="0"/>
              <a:t>NEPOOL Reliability Committee</a:t>
            </a:r>
            <a:endParaRPr lang="en-US" dirty="0"/>
          </a:p>
          <a:p>
            <a:endParaRPr lang="en-US" dirty="0"/>
          </a:p>
        </p:txBody>
      </p:sp>
      <p:sp>
        <p:nvSpPr>
          <p:cNvPr id="3" name="Text Placeholder 2"/>
          <p:cNvSpPr>
            <a:spLocks noGrp="1"/>
          </p:cNvSpPr>
          <p:nvPr>
            <p:ph type="body" sz="quarter" idx="19"/>
          </p:nvPr>
        </p:nvSpPr>
        <p:spPr/>
        <p:txBody>
          <a:bodyPr/>
          <a:lstStyle/>
          <a:p>
            <a:r>
              <a:rPr lang="en-US" dirty="0"/>
              <a:t>Gross Load Forecast Reconstitution Methodology Changes</a:t>
            </a:r>
          </a:p>
        </p:txBody>
      </p:sp>
      <p:sp>
        <p:nvSpPr>
          <p:cNvPr id="2" name="Text Placeholder 1"/>
          <p:cNvSpPr>
            <a:spLocks noGrp="1"/>
          </p:cNvSpPr>
          <p:nvPr>
            <p:ph type="body" sz="quarter" idx="18"/>
          </p:nvPr>
        </p:nvSpPr>
        <p:spPr/>
        <p:txBody>
          <a:bodyPr/>
          <a:lstStyle/>
          <a:p>
            <a:r>
              <a:rPr lang="en-US" dirty="0" smtClean="0"/>
              <a:t>Manager, Load Forecasting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10</a:t>
            </a:fld>
            <a:endParaRPr lang="en-US" sz="1400" dirty="0">
              <a:solidFill>
                <a:srgbClr val="0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074770160"/>
              </p:ext>
            </p:extLst>
          </p:nvPr>
        </p:nvGraphicFramePr>
        <p:xfrm>
          <a:off x="457200" y="1066800"/>
          <a:ext cx="8229600" cy="3200400"/>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41807">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sz="1400" dirty="0" smtClean="0"/>
                        <a:t>Tariff</a:t>
                      </a:r>
                      <a:r>
                        <a:rPr lang="en-US" sz="1400" baseline="0" dirty="0" smtClean="0"/>
                        <a:t> </a:t>
                      </a:r>
                      <a:r>
                        <a:rPr lang="en-US" sz="1400" dirty="0" smtClean="0"/>
                        <a:t>Change</a:t>
                      </a:r>
                      <a:endParaRPr lang="en-US" sz="1400"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2758593">
                <a:tc>
                  <a:txBody>
                    <a:bodyPr/>
                    <a:lstStyle/>
                    <a:p>
                      <a:pPr marL="0" algn="l" defTabSz="914400" rtl="0" eaLnBrk="1" latinLnBrk="0" hangingPunct="1"/>
                      <a:r>
                        <a:rPr lang="en-US" sz="1800" kern="1200" dirty="0" smtClean="0">
                          <a:solidFill>
                            <a:schemeClr val="dk1"/>
                          </a:solidFill>
                          <a:latin typeface="+mn-lt"/>
                          <a:ea typeface="+mn-ea"/>
                          <a:cs typeface="+mn-cs"/>
                        </a:rPr>
                        <a:t>Section 12.8 </a:t>
                      </a:r>
                      <a:r>
                        <a:rPr lang="en-US" sz="1800" kern="1200" baseline="0" dirty="0" smtClean="0">
                          <a:solidFill>
                            <a:schemeClr val="dk1"/>
                          </a:solidFill>
                          <a:latin typeface="+mn-lt"/>
                          <a:ea typeface="+mn-ea"/>
                          <a:cs typeface="+mn-cs"/>
                        </a:rPr>
                        <a:t> Preamble</a:t>
                      </a:r>
                      <a:endParaRPr lang="en-US" sz="1800" kern="1200" dirty="0">
                        <a:solidFill>
                          <a:schemeClr val="dk1"/>
                        </a:solidFill>
                        <a:latin typeface="+mn-lt"/>
                        <a:ea typeface="+mn-ea"/>
                        <a:cs typeface="+mn-cs"/>
                      </a:endParaRPr>
                    </a:p>
                  </a:txBody>
                  <a:tcPr anchor="ctr"/>
                </a:tc>
                <a:tc>
                  <a:txBody>
                    <a:bodyPr/>
                    <a:lstStyle/>
                    <a:p>
                      <a:pPr marL="0" marR="0">
                        <a:lnSpc>
                          <a:spcPct val="100000"/>
                        </a:lnSpc>
                        <a:spcBef>
                          <a:spcPts val="0"/>
                        </a:spcBef>
                        <a:spcAft>
                          <a:spcPts val="0"/>
                        </a:spcAft>
                      </a:pP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To ensure </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that  </a:t>
                      </a:r>
                      <a:r>
                        <a:rPr lang="en-US" sz="1600" b="1" u="sng" dirty="0" smtClean="0">
                          <a:solidFill>
                            <a:srgbClr val="FF0000"/>
                          </a:solidFill>
                          <a:effectLst/>
                          <a:latin typeface="+mn-lt"/>
                          <a:ea typeface="Times New Roman" panose="02020603050405020304" pitchFamily="18" charset="0"/>
                          <a:cs typeface="Times New Roman" panose="02020603050405020304" pitchFamily="18" charset="0"/>
                        </a:rPr>
                        <a:t>Demand </a:t>
                      </a:r>
                      <a:r>
                        <a:rPr lang="en-US" sz="1600" b="1" u="sng" dirty="0" smtClean="0">
                          <a:solidFill>
                            <a:srgbClr val="FF0000"/>
                          </a:solidFill>
                          <a:effectLst/>
                          <a:latin typeface="+mn-lt"/>
                          <a:ea typeface="Times New Roman" panose="02020603050405020304" pitchFamily="18" charset="0"/>
                          <a:cs typeface="Times New Roman" panose="02020603050405020304" pitchFamily="18" charset="0"/>
                        </a:rPr>
                        <a:t>Response</a:t>
                      </a:r>
                      <a:r>
                        <a:rPr lang="en-US" sz="1600" b="1" u="sng" baseline="0" dirty="0" smtClean="0">
                          <a:solidFill>
                            <a:srgbClr val="FF0000"/>
                          </a:solidFill>
                          <a:effectLst/>
                          <a:latin typeface="+mn-lt"/>
                          <a:ea typeface="Times New Roman" panose="02020603050405020304" pitchFamily="18" charset="0"/>
                          <a:cs typeface="Times New Roman" panose="02020603050405020304" pitchFamily="18" charset="0"/>
                        </a:rPr>
                        <a:t> Resources, On-Peak Demand Resources, and Seasonal Peak Demand Resources</a:t>
                      </a:r>
                      <a:r>
                        <a:rPr lang="en-US" sz="1600" b="1" u="sng" dirty="0" smtClean="0">
                          <a:solidFill>
                            <a:srgbClr val="FF0000"/>
                          </a:solidFill>
                          <a:effectLst/>
                          <a:latin typeface="+mn-lt"/>
                          <a:ea typeface="Times New Roman" panose="02020603050405020304" pitchFamily="18" charset="0"/>
                          <a:cs typeface="Times New Roman" panose="02020603050405020304" pitchFamily="18" charset="0"/>
                        </a:rPr>
                        <a:t> </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are not reflected as reductions in the load forecast, </a:t>
                      </a:r>
                      <a:r>
                        <a:rPr lang="en-US" sz="1600" strike="sngStrike" dirty="0" smtClean="0">
                          <a:solidFill>
                            <a:srgbClr val="FF0000"/>
                          </a:solidFill>
                          <a:effectLst/>
                          <a:latin typeface="+mn-lt"/>
                          <a:ea typeface="Times New Roman" panose="02020603050405020304" pitchFamily="18" charset="0"/>
                          <a:cs typeface="Times New Roman" panose="02020603050405020304" pitchFamily="18" charset="0"/>
                        </a:rPr>
                        <a:t>Demand Capacity Resources </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the ISO </a:t>
                      </a:r>
                      <a:r>
                        <a:rPr lang="en-US" sz="1600" dirty="0" smtClean="0">
                          <a:effectLst/>
                          <a:latin typeface="+mn-lt"/>
                          <a:ea typeface="Times New Roman" panose="02020603050405020304" pitchFamily="18" charset="0"/>
                          <a:cs typeface="Times New Roman" panose="02020603050405020304" pitchFamily="18" charset="0"/>
                        </a:rPr>
                        <a:t>shall </a:t>
                      </a:r>
                      <a:r>
                        <a:rPr lang="en-US" sz="1600" strike="sngStrike" dirty="0" smtClean="0">
                          <a:solidFill>
                            <a:srgbClr val="FF0000"/>
                          </a:solidFill>
                          <a:effectLst/>
                          <a:latin typeface="+mn-lt"/>
                          <a:ea typeface="Times New Roman" panose="02020603050405020304" pitchFamily="18" charset="0"/>
                          <a:cs typeface="Times New Roman" panose="02020603050405020304" pitchFamily="18" charset="0"/>
                        </a:rPr>
                        <a:t>be </a:t>
                      </a:r>
                      <a:r>
                        <a:rPr lang="en-US" sz="1600" dirty="0" smtClean="0">
                          <a:effectLst/>
                          <a:latin typeface="+mn-lt"/>
                          <a:ea typeface="Times New Roman" panose="02020603050405020304" pitchFamily="18" charset="0"/>
                          <a:cs typeface="Times New Roman" panose="02020603050405020304" pitchFamily="18" charset="0"/>
                        </a:rPr>
                        <a:t>reflect</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 them</a:t>
                      </a:r>
                      <a:r>
                        <a:rPr lang="en-US" sz="1600" strike="sngStrike" dirty="0" smtClean="0">
                          <a:solidFill>
                            <a:srgbClr val="FF0000"/>
                          </a:solidFill>
                          <a:effectLst/>
                          <a:latin typeface="+mn-lt"/>
                          <a:ea typeface="Times New Roman" panose="02020603050405020304" pitchFamily="18" charset="0"/>
                          <a:cs typeface="Times New Roman" panose="02020603050405020304" pitchFamily="18" charset="0"/>
                        </a:rPr>
                        <a:t>ed</a:t>
                      </a:r>
                      <a:r>
                        <a:rPr lang="en-US" sz="1600" dirty="0" smtClean="0">
                          <a:effectLst/>
                          <a:latin typeface="+mn-lt"/>
                          <a:ea typeface="Times New Roman" panose="02020603050405020304" pitchFamily="18" charset="0"/>
                          <a:cs typeface="Times New Roman" panose="02020603050405020304" pitchFamily="18" charset="0"/>
                        </a:rPr>
                        <a:t> in </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historical loads </a:t>
                      </a:r>
                      <a:r>
                        <a:rPr lang="en-US" sz="1600" strike="sngStrike" dirty="0" smtClean="0">
                          <a:solidFill>
                            <a:srgbClr val="FF0000"/>
                          </a:solidFill>
                          <a:effectLst/>
                          <a:latin typeface="+mn-lt"/>
                          <a:ea typeface="Times New Roman" panose="02020603050405020304" pitchFamily="18" charset="0"/>
                          <a:cs typeface="Times New Roman" panose="02020603050405020304" pitchFamily="18" charset="0"/>
                        </a:rPr>
                        <a:t>the load forecast </a:t>
                      </a:r>
                      <a:r>
                        <a:rPr lang="en-US" sz="1600" dirty="0" smtClean="0">
                          <a:effectLst/>
                          <a:latin typeface="+mn-lt"/>
                          <a:ea typeface="Times New Roman" panose="02020603050405020304" pitchFamily="18" charset="0"/>
                          <a:cs typeface="Times New Roman" panose="02020603050405020304" pitchFamily="18" charset="0"/>
                        </a:rPr>
                        <a:t>as specified below</a:t>
                      </a:r>
                      <a:r>
                        <a:rPr lang="en-US" sz="1600" u="sng" dirty="0" smtClean="0">
                          <a:solidFill>
                            <a:srgbClr val="FF0000"/>
                          </a:solidFill>
                          <a:effectLst/>
                          <a:latin typeface="+mn-lt"/>
                          <a:ea typeface="Times New Roman" panose="02020603050405020304" pitchFamily="18" charset="0"/>
                          <a:cs typeface="Times New Roman" panose="02020603050405020304" pitchFamily="18" charset="0"/>
                        </a:rPr>
                        <a:t>.</a:t>
                      </a:r>
                      <a:r>
                        <a:rPr lang="en-US" sz="1600" strike="sngStrike" dirty="0" smtClean="0">
                          <a:solidFill>
                            <a:srgbClr val="FF0000"/>
                          </a:solidFill>
                          <a:effectLst/>
                          <a:latin typeface="+mn-lt"/>
                          <a:ea typeface="Times New Roman" panose="02020603050405020304" pitchFamily="18" charset="0"/>
                          <a:cs typeface="Times New Roman" panose="02020603050405020304" pitchFamily="18" charset="0"/>
                        </a:rPr>
                        <a:t>:</a:t>
                      </a:r>
                      <a:r>
                        <a:rPr lang="en-US" sz="1600" dirty="0" smtClean="0">
                          <a:effectLst/>
                          <a:latin typeface="+mn-lt"/>
                          <a:ea typeface="Times New Roman" panose="02020603050405020304" pitchFamily="18" charset="0"/>
                          <a:cs typeface="Times New Roman" panose="02020603050405020304" pitchFamily="18" charset="0"/>
                        </a:rPr>
                        <a:t> </a:t>
                      </a:r>
                    </a:p>
                    <a:p>
                      <a:pPr marL="0" algn="l" defTabSz="914400" rtl="0" eaLnBrk="1" latinLnBrk="0" hangingPunct="1"/>
                      <a:endParaRPr lang="en-US" sz="1400" kern="1200" dirty="0" smtClean="0">
                        <a:solidFill>
                          <a:schemeClr val="dk1"/>
                        </a:solidFill>
                        <a:latin typeface="+mn-lt"/>
                        <a:ea typeface="+mn-ea"/>
                        <a:cs typeface="+mn-cs"/>
                      </a:endParaRPr>
                    </a:p>
                  </a:txBody>
                  <a:tcPr anchor="ctr"/>
                </a:tc>
                <a:tc>
                  <a:txBody>
                    <a:bodyPr/>
                    <a:lstStyle/>
                    <a:p>
                      <a:r>
                        <a:rPr lang="en-US" dirty="0" smtClean="0">
                          <a:solidFill>
                            <a:schemeClr val="tx1"/>
                          </a:solidFill>
                        </a:rPr>
                        <a:t>Include the</a:t>
                      </a:r>
                      <a:r>
                        <a:rPr lang="en-US" baseline="0" dirty="0" smtClean="0">
                          <a:solidFill>
                            <a:schemeClr val="tx1"/>
                          </a:solidFill>
                        </a:rPr>
                        <a:t> purpose for all subsections in the preamble (formerly included in subsection (d)); use active voice</a:t>
                      </a:r>
                      <a:endParaRPr lang="en-US" dirty="0">
                        <a:solidFill>
                          <a:schemeClr val="tx1"/>
                        </a:solidFill>
                      </a:endParaRPr>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51069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8"/>
          <p:cNvSpPr>
            <a:spLocks noGrp="1" noChangeArrowheads="1"/>
          </p:cNvSpPr>
          <p:nvPr>
            <p:ph type="title"/>
          </p:nvPr>
        </p:nvSpPr>
        <p:spPr/>
        <p:txBody>
          <a:bodyPr>
            <a:normAutofit fontScale="90000"/>
          </a:bodyPr>
          <a:lstStyle/>
          <a:p>
            <a:r>
              <a:rPr lang="en-US" dirty="0" smtClean="0"/>
              <a:t>Proposed Schedule</a:t>
            </a:r>
            <a:br>
              <a:rPr lang="en-US" dirty="0" smtClean="0"/>
            </a:br>
            <a:r>
              <a:rPr lang="en-US" sz="2400" b="0" i="1" dirty="0"/>
              <a:t>T</a:t>
            </a:r>
            <a:r>
              <a:rPr lang="en-US" sz="2400" b="0" i="1" dirty="0" smtClean="0"/>
              <a:t>imeline for Revising the Existing PDR </a:t>
            </a:r>
            <a:r>
              <a:rPr lang="en-US" sz="2400" b="0" i="1" dirty="0"/>
              <a:t>Reconstitution Methodology</a:t>
            </a:r>
            <a:endParaRPr lang="en-US" sz="2400" b="0" i="1" dirty="0" smtClean="0"/>
          </a:p>
        </p:txBody>
      </p:sp>
      <p:sp>
        <p:nvSpPr>
          <p:cNvPr id="7170" name="Rectangle 6"/>
          <p:cNvSpPr>
            <a:spLocks noGrp="1" noChangeArrowheads="1"/>
          </p:cNvSpPr>
          <p:nvPr>
            <p:ph type="sldNum" sz="quarter" idx="11"/>
          </p:nvPr>
        </p:nvSpPr>
        <p:spPr/>
        <p:txBody>
          <a:bodyPr/>
          <a:lstStyle/>
          <a:p>
            <a:fld id="{87C35361-1C9D-4137-A112-7D547DB1E1A4}" type="slidenum">
              <a:rPr lang="en-US" smtClean="0">
                <a:latin typeface="+mn-lt"/>
              </a:rPr>
              <a:pPr/>
              <a:t>11</a:t>
            </a:fld>
            <a:endParaRPr lang="en-US" dirty="0" smtClean="0">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232620788"/>
              </p:ext>
            </p:extLst>
          </p:nvPr>
        </p:nvGraphicFramePr>
        <p:xfrm>
          <a:off x="560717" y="1086182"/>
          <a:ext cx="8001000" cy="5086018"/>
        </p:xfrm>
        <a:graphic>
          <a:graphicData uri="http://schemas.openxmlformats.org/drawingml/2006/table">
            <a:tbl>
              <a:tblPr firstRow="1" bandRow="1">
                <a:tableStyleId>{5C22544A-7EE6-4342-B048-85BDC9FD1C3A}</a:tableStyleId>
              </a:tblPr>
              <a:tblGrid>
                <a:gridCol w="1835092">
                  <a:extLst>
                    <a:ext uri="{9D8B030D-6E8A-4147-A177-3AD203B41FA5}">
                      <a16:colId xmlns:a16="http://schemas.microsoft.com/office/drawing/2014/main" val="1046519615"/>
                    </a:ext>
                  </a:extLst>
                </a:gridCol>
                <a:gridCol w="6165908">
                  <a:extLst>
                    <a:ext uri="{9D8B030D-6E8A-4147-A177-3AD203B41FA5}">
                      <a16:colId xmlns:a16="http://schemas.microsoft.com/office/drawing/2014/main" val="3767135431"/>
                    </a:ext>
                  </a:extLst>
                </a:gridCol>
              </a:tblGrid>
              <a:tr h="456955">
                <a:tc>
                  <a:txBody>
                    <a:bodyPr/>
                    <a:lstStyle/>
                    <a:p>
                      <a:r>
                        <a:rPr lang="en-US" sz="1800" dirty="0" smtClean="0"/>
                        <a:t>Date</a:t>
                      </a:r>
                      <a:endParaRPr lang="en-US" sz="1800" dirty="0"/>
                    </a:p>
                  </a:txBody>
                  <a:tcPr anchor="ctr"/>
                </a:tc>
                <a:tc>
                  <a:txBody>
                    <a:bodyPr/>
                    <a:lstStyle/>
                    <a:p>
                      <a:r>
                        <a:rPr lang="en-US" sz="1800" dirty="0" smtClean="0"/>
                        <a:t>Topic</a:t>
                      </a:r>
                      <a:endParaRPr lang="en-US" sz="1800" dirty="0"/>
                    </a:p>
                  </a:txBody>
                  <a:tcPr anchor="ctr"/>
                </a:tc>
                <a:extLst>
                  <a:ext uri="{0D108BD9-81ED-4DB2-BD59-A6C34878D82A}">
                    <a16:rowId xmlns:a16="http://schemas.microsoft.com/office/drawing/2014/main" val="390015205"/>
                  </a:ext>
                </a:extLst>
              </a:tr>
              <a:tr h="666663">
                <a:tc>
                  <a:txBody>
                    <a:bodyPr/>
                    <a:lstStyle/>
                    <a:p>
                      <a:pPr algn="l"/>
                      <a:r>
                        <a:rPr lang="en-US" sz="1600" b="0" dirty="0" smtClean="0">
                          <a:solidFill>
                            <a:srgbClr val="000000"/>
                          </a:solidFill>
                        </a:rPr>
                        <a:t>April 22</a:t>
                      </a:r>
                    </a:p>
                  </a:txBody>
                  <a:tcPr anchor="ctr">
                    <a:solidFill>
                      <a:schemeClr val="bg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dirty="0" smtClean="0">
                          <a:solidFill>
                            <a:srgbClr val="000000"/>
                          </a:solidFill>
                          <a:latin typeface="+mn-lt"/>
                          <a:ea typeface="+mn-ea"/>
                          <a:cs typeface="+mn-cs"/>
                        </a:rPr>
                        <a:t>Provide RC with background on EE’s participation in FCM, its reconstitution in the gross load forecast, and the need for revising the current reconstitution methodology</a:t>
                      </a:r>
                      <a:endParaRPr lang="en-US" sz="1600" b="0" kern="1200" dirty="0">
                        <a:solidFill>
                          <a:srgbClr val="000000"/>
                        </a:solidFill>
                        <a:latin typeface="+mn-lt"/>
                        <a:ea typeface="+mn-ea"/>
                        <a:cs typeface="+mn-cs"/>
                      </a:endParaRPr>
                    </a:p>
                  </a:txBody>
                  <a:tcPr anchor="ctr">
                    <a:solidFill>
                      <a:schemeClr val="bg1">
                        <a:lumMod val="75000"/>
                      </a:schemeClr>
                    </a:solidFill>
                  </a:tcPr>
                </a:tc>
                <a:extLst>
                  <a:ext uri="{0D108BD9-81ED-4DB2-BD59-A6C34878D82A}">
                    <a16:rowId xmlns:a16="http://schemas.microsoft.com/office/drawing/2014/main" val="570780764"/>
                  </a:ext>
                </a:extLst>
              </a:tr>
              <a:tr h="666663">
                <a:tc>
                  <a:txBody>
                    <a:bodyPr/>
                    <a:lstStyle/>
                    <a:p>
                      <a:pPr algn="l"/>
                      <a:r>
                        <a:rPr lang="en-US" sz="1600" b="0" dirty="0" smtClean="0">
                          <a:solidFill>
                            <a:srgbClr val="000000"/>
                          </a:solidFill>
                        </a:rPr>
                        <a:t>May 19</a:t>
                      </a:r>
                    </a:p>
                  </a:txBody>
                  <a:tcPr anchor="ctr">
                    <a:solidFill>
                      <a:schemeClr val="bg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rgbClr val="000000"/>
                          </a:solidFill>
                          <a:latin typeface="+mn-lt"/>
                          <a:ea typeface="+mn-ea"/>
                          <a:cs typeface="+mn-cs"/>
                        </a:rPr>
                        <a:t>Present proposed PDR reconstitution</a:t>
                      </a:r>
                      <a:r>
                        <a:rPr lang="en-US" sz="1600" strike="noStrike" kern="1200" baseline="0" dirty="0" smtClean="0">
                          <a:solidFill>
                            <a:srgbClr val="000000"/>
                          </a:solidFill>
                          <a:latin typeface="+mn-lt"/>
                          <a:ea typeface="+mn-ea"/>
                          <a:cs typeface="+mn-cs"/>
                        </a:rPr>
                        <a:t> methodology used for FCAs and other relevant information</a:t>
                      </a:r>
                      <a:endParaRPr lang="en-US" sz="1600" dirty="0">
                        <a:solidFill>
                          <a:srgbClr val="000000"/>
                        </a:solidFill>
                      </a:endParaRPr>
                    </a:p>
                  </a:txBody>
                  <a:tcPr anchor="ctr">
                    <a:solidFill>
                      <a:schemeClr val="bg1">
                        <a:lumMod val="75000"/>
                      </a:schemeClr>
                    </a:solidFill>
                  </a:tcPr>
                </a:tc>
                <a:extLst>
                  <a:ext uri="{0D108BD9-81ED-4DB2-BD59-A6C34878D82A}">
                    <a16:rowId xmlns:a16="http://schemas.microsoft.com/office/drawing/2014/main" val="539626377"/>
                  </a:ext>
                </a:extLst>
              </a:tr>
              <a:tr h="4393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dirty="0" smtClean="0">
                          <a:solidFill>
                            <a:srgbClr val="000000"/>
                          </a:solidFill>
                          <a:latin typeface="+mn-lt"/>
                          <a:ea typeface="+mn-ea"/>
                          <a:cs typeface="+mn-cs"/>
                        </a:rPr>
                        <a:t>June 16</a:t>
                      </a:r>
                    </a:p>
                  </a:txBody>
                  <a:tcPr anchor="ctr">
                    <a:solidFill>
                      <a:schemeClr val="bg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trike="noStrike" kern="1200" baseline="0" dirty="0" smtClean="0">
                          <a:solidFill>
                            <a:srgbClr val="000000"/>
                          </a:solidFill>
                          <a:latin typeface="+mn-lt"/>
                          <a:ea typeface="+mn-ea"/>
                          <a:cs typeface="+mn-cs"/>
                        </a:rPr>
                        <a:t>Present proposed method for adjusting the gross load forecast to reflect the amount of PDR participation in ARAs, and tariff changes related to changes to PDR reconstitution</a:t>
                      </a:r>
                      <a:endParaRPr lang="en-US" sz="1600" dirty="0" smtClean="0">
                        <a:solidFill>
                          <a:srgbClr val="000000"/>
                        </a:solidFill>
                      </a:endParaRPr>
                    </a:p>
                  </a:txBody>
                  <a:tcPr anchor="ctr">
                    <a:solidFill>
                      <a:schemeClr val="bg1">
                        <a:lumMod val="75000"/>
                      </a:schemeClr>
                    </a:solidFill>
                  </a:tcPr>
                </a:tc>
                <a:extLst>
                  <a:ext uri="{0D108BD9-81ED-4DB2-BD59-A6C34878D82A}">
                    <a16:rowId xmlns:a16="http://schemas.microsoft.com/office/drawing/2014/main" val="3291444168"/>
                  </a:ext>
                </a:extLst>
              </a:tr>
              <a:tr h="2895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rgbClr val="000000"/>
                          </a:solidFill>
                          <a:latin typeface="+mn-lt"/>
                          <a:ea typeface="+mn-ea"/>
                          <a:cs typeface="+mn-cs"/>
                        </a:rPr>
                        <a:t>July 21</a:t>
                      </a:r>
                      <a:endParaRPr lang="en-US" sz="1600" b="0" kern="1200" baseline="0" dirty="0">
                        <a:solidFill>
                          <a:srgbClr val="000000"/>
                        </a:solidFill>
                        <a:latin typeface="+mn-lt"/>
                        <a:ea typeface="+mn-ea"/>
                        <a:cs typeface="+mn-cs"/>
                      </a:endParaRPr>
                    </a:p>
                  </a:txBody>
                  <a:tcPr anchor="ctr">
                    <a:solidFill>
                      <a:schemeClr val="bg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rgbClr val="000000"/>
                          </a:solidFill>
                          <a:latin typeface="+mn-lt"/>
                          <a:ea typeface="+mn-ea"/>
                          <a:cs typeface="+mn-cs"/>
                        </a:rPr>
                        <a:t>RC review and vote of proposed changes</a:t>
                      </a:r>
                    </a:p>
                  </a:txBody>
                  <a:tcPr anchor="ctr">
                    <a:solidFill>
                      <a:schemeClr val="bg1">
                        <a:lumMod val="75000"/>
                      </a:schemeClr>
                    </a:solidFill>
                  </a:tcPr>
                </a:tc>
                <a:extLst>
                  <a:ext uri="{0D108BD9-81ED-4DB2-BD59-A6C34878D82A}">
                    <a16:rowId xmlns:a16="http://schemas.microsoft.com/office/drawing/2014/main" val="1944373101"/>
                  </a:ext>
                </a:extLst>
              </a:tr>
              <a:tr h="3241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rgbClr val="000000"/>
                          </a:solidFill>
                          <a:latin typeface="+mn-lt"/>
                          <a:ea typeface="+mn-ea"/>
                          <a:cs typeface="+mn-cs"/>
                        </a:rPr>
                        <a:t>August 6</a:t>
                      </a:r>
                    </a:p>
                  </a:txBody>
                  <a:tcPr anchor="ctr">
                    <a:solidFill>
                      <a:srgbClr val="CCDDE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smtClean="0">
                          <a:solidFill>
                            <a:srgbClr val="000000"/>
                          </a:solidFill>
                          <a:latin typeface="+mn-lt"/>
                          <a:ea typeface="+mn-ea"/>
                          <a:cs typeface="+mn-cs"/>
                        </a:rPr>
                        <a:t>PC vote </a:t>
                      </a:r>
                      <a:r>
                        <a:rPr lang="en-US" sz="1600" b="0" kern="1200" baseline="0" dirty="0" smtClean="0">
                          <a:solidFill>
                            <a:srgbClr val="000000"/>
                          </a:solidFill>
                          <a:latin typeface="+mn-lt"/>
                          <a:ea typeface="+mn-ea"/>
                          <a:cs typeface="+mn-cs"/>
                        </a:rPr>
                        <a:t>of proposed changes</a:t>
                      </a:r>
                    </a:p>
                  </a:txBody>
                  <a:tcPr anchor="ctr">
                    <a:solidFill>
                      <a:srgbClr val="CCDDEE"/>
                    </a:solidFill>
                  </a:tcPr>
                </a:tc>
                <a:extLst>
                  <a:ext uri="{0D108BD9-81ED-4DB2-BD59-A6C34878D82A}">
                    <a16:rowId xmlns:a16="http://schemas.microsoft.com/office/drawing/2014/main" val="2383056474"/>
                  </a:ext>
                </a:extLst>
              </a:tr>
              <a:tr h="4112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rgbClr val="000000"/>
                          </a:solidFill>
                          <a:latin typeface="+mn-lt"/>
                          <a:ea typeface="+mn-ea"/>
                          <a:cs typeface="+mn-cs"/>
                        </a:rPr>
                        <a:t>August 6</a:t>
                      </a:r>
                    </a:p>
                  </a:txBody>
                  <a:tcPr anchor="ctr">
                    <a:solidFill>
                      <a:srgbClr val="E7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rgbClr val="000000"/>
                          </a:solidFill>
                          <a:latin typeface="+mn-lt"/>
                          <a:ea typeface="+mn-ea"/>
                          <a:cs typeface="+mn-cs"/>
                        </a:rPr>
                        <a:t>File with FERC proposed tariff changes with a requested effective date of October 5, 2020</a:t>
                      </a:r>
                    </a:p>
                  </a:txBody>
                  <a:tcPr anchor="ctr">
                    <a:solidFill>
                      <a:srgbClr val="E7EFF7"/>
                    </a:solidFill>
                  </a:tcPr>
                </a:tc>
                <a:extLst>
                  <a:ext uri="{0D108BD9-81ED-4DB2-BD59-A6C34878D82A}">
                    <a16:rowId xmlns:a16="http://schemas.microsoft.com/office/drawing/2014/main" val="4215281867"/>
                  </a:ext>
                </a:extLst>
              </a:tr>
              <a:tr h="411225">
                <a:tc>
                  <a:txBody>
                    <a:bodyPr/>
                    <a:lstStyle/>
                    <a:p>
                      <a:pPr algn="l"/>
                      <a:r>
                        <a:rPr lang="en-US" sz="1600" b="0" dirty="0" smtClean="0">
                          <a:solidFill>
                            <a:srgbClr val="000000"/>
                          </a:solidFill>
                        </a:rPr>
                        <a:t>Q4 2020</a:t>
                      </a:r>
                      <a:endParaRPr lang="en-US" sz="1600" b="0" dirty="0">
                        <a:solidFill>
                          <a:srgbClr val="000000"/>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000000"/>
                          </a:solidFill>
                        </a:rPr>
                        <a:t>RC Kick off </a:t>
                      </a:r>
                      <a:r>
                        <a:rPr lang="en-US" sz="1600" baseline="0" dirty="0" smtClean="0">
                          <a:solidFill>
                            <a:srgbClr val="000000"/>
                          </a:solidFill>
                        </a:rPr>
                        <a:t>2021 CELT forecast using the revised reconstitution methodology; the revised reconstitution methodology will be implemented for 2021 (assuming FERC acceptance of the ISO’s proposed revisions to Section III.12.8 (d))</a:t>
                      </a:r>
                      <a:endParaRPr lang="en-US" sz="1600" dirty="0" smtClean="0">
                        <a:solidFill>
                          <a:srgbClr val="000000"/>
                        </a:solidFill>
                      </a:endParaRPr>
                    </a:p>
                  </a:txBody>
                  <a:tcPr anchor="ctr"/>
                </a:tc>
                <a:extLst>
                  <a:ext uri="{0D108BD9-81ED-4DB2-BD59-A6C34878D82A}">
                    <a16:rowId xmlns:a16="http://schemas.microsoft.com/office/drawing/2014/main" val="2937427901"/>
                  </a:ext>
                </a:extLst>
              </a:tr>
            </a:tbl>
          </a:graphicData>
        </a:graphic>
      </p:graphicFrame>
    </p:spTree>
    <p:extLst>
      <p:ext uri="{BB962C8B-B14F-4D97-AF65-F5344CB8AC3E}">
        <p14:creationId xmlns:p14="http://schemas.microsoft.com/office/powerpoint/2010/main" val="1662341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40CBF76A-64FD-4C95-BFA7-41AAEC3D0BE6}" type="slidenum">
              <a:rPr lang="en-US" smtClean="0"/>
              <a:pPr>
                <a:defRPr/>
              </a:pPr>
              <a:t>12</a:t>
            </a:fld>
            <a:endParaRPr lang="en-US" dirty="0"/>
          </a:p>
        </p:txBody>
      </p:sp>
    </p:spTree>
    <p:extLst>
      <p:ext uri="{BB962C8B-B14F-4D97-AF65-F5344CB8AC3E}">
        <p14:creationId xmlns:p14="http://schemas.microsoft.com/office/powerpoint/2010/main" val="1874339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Appendix I </a:t>
            </a:r>
            <a:endParaRPr lang="en-US" dirty="0"/>
          </a:p>
        </p:txBody>
      </p:sp>
      <p:sp>
        <p:nvSpPr>
          <p:cNvPr id="10" name="Text Placeholder 9"/>
          <p:cNvSpPr>
            <a:spLocks noGrp="1"/>
          </p:cNvSpPr>
          <p:nvPr>
            <p:ph type="body" idx="1"/>
          </p:nvPr>
        </p:nvSpPr>
        <p:spPr/>
        <p:txBody>
          <a:bodyPr/>
          <a:lstStyle/>
          <a:p>
            <a:r>
              <a:rPr lang="en-US" dirty="0" smtClean="0"/>
              <a:t>Tariff Revisions (Except Preamble)</a:t>
            </a:r>
            <a:endParaRPr lang="en-US" dirty="0"/>
          </a:p>
        </p:txBody>
      </p:sp>
    </p:spTree>
    <p:extLst>
      <p:ext uri="{BB962C8B-B14F-4D97-AF65-F5344CB8AC3E}">
        <p14:creationId xmlns:p14="http://schemas.microsoft.com/office/powerpoint/2010/main" val="258643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14</a:t>
            </a:fld>
            <a:endParaRPr lang="en-US" sz="1400" dirty="0">
              <a:solidFill>
                <a:srgbClr val="000000"/>
              </a:solidFill>
            </a:endParaRPr>
          </a:p>
        </p:txBody>
      </p:sp>
      <p:graphicFrame>
        <p:nvGraphicFramePr>
          <p:cNvPr id="5" name="Table 4"/>
          <p:cNvGraphicFramePr>
            <a:graphicFrameLocks noGrp="1"/>
          </p:cNvGraphicFramePr>
          <p:nvPr>
            <p:extLst/>
          </p:nvPr>
        </p:nvGraphicFramePr>
        <p:xfrm>
          <a:off x="457200" y="1066800"/>
          <a:ext cx="8229600" cy="5013807"/>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41807">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sz="1400" dirty="0" smtClean="0"/>
                        <a:t>Tariff</a:t>
                      </a:r>
                      <a:r>
                        <a:rPr lang="en-US" sz="1400" baseline="0" dirty="0" smtClean="0"/>
                        <a:t> </a:t>
                      </a:r>
                      <a:r>
                        <a:rPr lang="en-US" sz="1400" dirty="0" smtClean="0"/>
                        <a:t>Change</a:t>
                      </a:r>
                      <a:endParaRPr lang="en-US" sz="1400"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2758593">
                <a:tc>
                  <a:txBody>
                    <a:bodyPr/>
                    <a:lstStyle/>
                    <a:p>
                      <a:pPr marL="0" algn="l" defTabSz="914400" rtl="0" eaLnBrk="1" latinLnBrk="0" hangingPunct="1"/>
                      <a:r>
                        <a:rPr lang="en-US" sz="1800" kern="1200" dirty="0" smtClean="0">
                          <a:solidFill>
                            <a:schemeClr val="dk1"/>
                          </a:solidFill>
                          <a:latin typeface="+mn-lt"/>
                          <a:ea typeface="+mn-ea"/>
                          <a:cs typeface="+mn-cs"/>
                        </a:rPr>
                        <a:t>Section 12.8 (a)</a:t>
                      </a:r>
                      <a:endParaRPr lang="en-US" sz="1800" kern="1200" dirty="0">
                        <a:solidFill>
                          <a:schemeClr val="dk1"/>
                        </a:solidFill>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FF0000"/>
                          </a:solidFill>
                          <a:effectLst/>
                          <a:latin typeface="+mn-lt"/>
                          <a:ea typeface="+mn-ea"/>
                          <a:cs typeface="+mn-cs"/>
                        </a:rPr>
                        <a:t>(a)</a:t>
                      </a:r>
                      <a:r>
                        <a:rPr lang="en-US" sz="1400" kern="1200" baseline="0" dirty="0" smtClean="0">
                          <a:solidFill>
                            <a:srgbClr val="FF0000"/>
                          </a:solidFill>
                          <a:effectLst/>
                          <a:latin typeface="+mn-lt"/>
                          <a:ea typeface="+mn-ea"/>
                          <a:cs typeface="+mn-cs"/>
                        </a:rPr>
                        <a:t> </a:t>
                      </a:r>
                      <a:r>
                        <a:rPr lang="en-US" sz="1400" u="sng" kern="1200" dirty="0" smtClean="0">
                          <a:solidFill>
                            <a:srgbClr val="FF0000"/>
                          </a:solidFill>
                          <a:effectLst/>
                          <a:latin typeface="+mn-lt"/>
                          <a:ea typeface="+mn-ea"/>
                          <a:cs typeface="+mn-cs"/>
                        </a:rPr>
                        <a:t>The ISO shall add back into historical loads the metered MW demand reduction of Demand Response Resources</a:t>
                      </a:r>
                      <a:r>
                        <a:rPr lang="en-US" sz="1400" b="1" u="sng" kern="1200" dirty="0" smtClean="0">
                          <a:solidFill>
                            <a:srgbClr val="FF0000"/>
                          </a:solidFill>
                          <a:effectLst/>
                          <a:latin typeface="+mn-lt"/>
                          <a:ea typeface="+mn-ea"/>
                          <a:cs typeface="+mn-cs"/>
                        </a:rPr>
                        <a:t> </a:t>
                      </a:r>
                      <a:r>
                        <a:rPr lang="en-US" sz="1400" u="sng" kern="1200" dirty="0" smtClean="0">
                          <a:solidFill>
                            <a:srgbClr val="FF0000"/>
                          </a:solidFill>
                          <a:effectLst/>
                          <a:latin typeface="+mn-lt"/>
                          <a:ea typeface="+mn-ea"/>
                          <a:cs typeface="+mn-cs"/>
                        </a:rPr>
                        <a:t>dispatched by the ISO. </a:t>
                      </a:r>
                      <a:r>
                        <a:rPr lang="en-US" sz="1400" strike="sngStrike" kern="1200" dirty="0" smtClean="0">
                          <a:solidFill>
                            <a:srgbClr val="FF0000"/>
                          </a:solidFill>
                          <a:effectLst/>
                          <a:latin typeface="+mn-lt"/>
                          <a:ea typeface="+mn-ea"/>
                          <a:cs typeface="+mn-cs"/>
                        </a:rPr>
                        <a:t>Expected reductions from an installed or forecast Demand Capacity Resource not qualifying for or not participating in the Forward Capacity Auction shall be reflected as a reduction in the load forecast that will be used to determine the Installed Capacity Requirement, Local Sourcing Requirements, Maximum Capacity Limits and Marginal Reliability Impact values for the relevant Capacity Commitment Period. The expected reduction from these resources will be included in the load forecast to the extent that they meet the qualification process rules, including monitoring and verification plan and financial assurance requirements. If no qualification process rules are in place for the expected reductions from these resources, they shall not be included within the load forecast. </a:t>
                      </a:r>
                      <a:endParaRPr lang="en-US" sz="1400" kern="1200" dirty="0" smtClean="0">
                        <a:solidFill>
                          <a:srgbClr val="FF0000"/>
                        </a:solidFill>
                        <a:effectLst/>
                        <a:latin typeface="+mn-lt"/>
                        <a:ea typeface="+mn-ea"/>
                        <a:cs typeface="+mn-cs"/>
                      </a:endParaRPr>
                    </a:p>
                    <a:p>
                      <a:pPr marL="0" algn="l" defTabSz="914400" rtl="0" eaLnBrk="1" latinLnBrk="0" hangingPunct="1"/>
                      <a:endParaRPr lang="en-US" sz="1400" kern="1200" dirty="0" smtClean="0">
                        <a:solidFill>
                          <a:schemeClr val="dk1"/>
                        </a:solidFill>
                        <a:latin typeface="+mn-lt"/>
                        <a:ea typeface="+mn-ea"/>
                        <a:cs typeface="+mn-cs"/>
                      </a:endParaRPr>
                    </a:p>
                  </a:txBody>
                  <a:tcPr anchor="ctr"/>
                </a:tc>
                <a:tc>
                  <a:txBody>
                    <a:bodyPr/>
                    <a:lstStyle/>
                    <a:p>
                      <a:r>
                        <a:rPr lang="en-US" dirty="0" smtClean="0">
                          <a:solidFill>
                            <a:schemeClr val="tx1"/>
                          </a:solidFill>
                        </a:rPr>
                        <a:t>The new language reflects the current reconstitution methodology for active demand resources; the old</a:t>
                      </a:r>
                      <a:r>
                        <a:rPr lang="en-US" baseline="0" dirty="0" smtClean="0">
                          <a:solidFill>
                            <a:schemeClr val="tx1"/>
                          </a:solidFill>
                        </a:rPr>
                        <a:t> language is no longer needed.</a:t>
                      </a:r>
                      <a:endParaRPr lang="en-US" dirty="0">
                        <a:solidFill>
                          <a:schemeClr val="tx1"/>
                        </a:solidFill>
                      </a:endParaRPr>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874484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 cont.</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15</a:t>
            </a:fld>
            <a:endParaRPr lang="en-US" sz="1400" dirty="0">
              <a:solidFill>
                <a:srgbClr val="000000"/>
              </a:solidFill>
            </a:endParaRPr>
          </a:p>
        </p:txBody>
      </p:sp>
      <p:graphicFrame>
        <p:nvGraphicFramePr>
          <p:cNvPr id="5" name="Table 4"/>
          <p:cNvGraphicFramePr>
            <a:graphicFrameLocks noGrp="1"/>
          </p:cNvGraphicFramePr>
          <p:nvPr>
            <p:extLst/>
          </p:nvPr>
        </p:nvGraphicFramePr>
        <p:xfrm>
          <a:off x="457200" y="1066800"/>
          <a:ext cx="8229600" cy="3977487"/>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41807">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2758593">
                <a:tc>
                  <a:txBody>
                    <a:bodyPr/>
                    <a:lstStyle/>
                    <a:p>
                      <a:pPr marL="0" algn="l" defTabSz="914400" rtl="0" eaLnBrk="1" latinLnBrk="0" hangingPunct="1"/>
                      <a:r>
                        <a:rPr lang="en-US" sz="1800" kern="1200" dirty="0" smtClean="0">
                          <a:solidFill>
                            <a:schemeClr val="dk1"/>
                          </a:solidFill>
                          <a:latin typeface="+mn-lt"/>
                          <a:ea typeface="+mn-ea"/>
                          <a:cs typeface="+mn-cs"/>
                        </a:rPr>
                        <a:t>Section 12.8 (b)</a:t>
                      </a:r>
                      <a:endParaRPr lang="en-US" sz="1800" kern="1200" dirty="0">
                        <a:solidFill>
                          <a:schemeClr val="dk1"/>
                        </a:solidFill>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sng" strike="noStrike" kern="1200" dirty="0" smtClean="0">
                          <a:solidFill>
                            <a:srgbClr val="FF0000"/>
                          </a:solidFill>
                          <a:effectLst/>
                          <a:latin typeface="+mn-lt"/>
                          <a:ea typeface="+mn-ea"/>
                          <a:cs typeface="+mn-cs"/>
                        </a:rPr>
                        <a:t>[Reserved.] </a:t>
                      </a:r>
                      <a:r>
                        <a:rPr lang="en-US" sz="1400" strike="sngStrike" kern="1200" dirty="0" smtClean="0">
                          <a:solidFill>
                            <a:srgbClr val="FF0000"/>
                          </a:solidFill>
                          <a:effectLst/>
                          <a:latin typeface="+mn-lt"/>
                          <a:ea typeface="+mn-ea"/>
                          <a:cs typeface="+mn-cs"/>
                        </a:rPr>
                        <a:t>Expected reductions from an installed or forecast Demand Capacity Resource that qualifies to participate in the Forward Capacity Market, participates but does not clear in the Forward Capacity Auction, or has cleared in a previous Forward Capacity Auction and is expected to continue in the Forward Capacity Market shall not be reflected as a reduction in the load forecast that will be used to determine the Installed Capacity Requirement, Local Sourcing Requirements, Maximum Capacity Limits and Marginal Reliability Impact values for the relevant Capacity Commitment Period. </a:t>
                      </a:r>
                      <a:endParaRPr lang="en-US" sz="1400" strike="sngStrike" kern="1200" dirty="0" smtClean="0">
                        <a:solidFill>
                          <a:srgbClr val="FF0000"/>
                        </a:solidFill>
                        <a:latin typeface="+mn-lt"/>
                        <a:ea typeface="+mn-ea"/>
                        <a:cs typeface="+mn-cs"/>
                      </a:endParaRPr>
                    </a:p>
                  </a:txBody>
                  <a:tcPr anchor="ctr"/>
                </a:tc>
                <a:tc>
                  <a:txBody>
                    <a:bodyPr/>
                    <a:lstStyle/>
                    <a:p>
                      <a:r>
                        <a:rPr lang="en-US" sz="1600" dirty="0" smtClean="0"/>
                        <a:t>This language is no longer needed because: (1) new</a:t>
                      </a:r>
                      <a:r>
                        <a:rPr lang="en-US" sz="1600" baseline="0" dirty="0" smtClean="0"/>
                        <a:t> language in subsections (a) and (d) address, respectively, active and passive demand resources</a:t>
                      </a:r>
                      <a:r>
                        <a:rPr lang="en-US" sz="1600" dirty="0" smtClean="0"/>
                        <a:t>; therefore,</a:t>
                      </a:r>
                      <a:r>
                        <a:rPr lang="en-US" sz="1600" baseline="0" dirty="0" smtClean="0"/>
                        <a:t> </a:t>
                      </a:r>
                      <a:r>
                        <a:rPr lang="en-US" sz="1600" dirty="0" smtClean="0"/>
                        <a:t>language for “Demand Capacity Resources” is no longer needed; and (2) the new accounting methodology uses CSOs, not Qualified Capacity, so this subsection</a:t>
                      </a:r>
                      <a:r>
                        <a:rPr lang="en-US" sz="1600" baseline="0" dirty="0" smtClean="0"/>
                        <a:t> does not fit within the new methodology.</a:t>
                      </a:r>
                    </a:p>
                    <a:p>
                      <a:r>
                        <a:rPr lang="en-US" dirty="0" smtClean="0"/>
                        <a:t> </a:t>
                      </a:r>
                      <a:endParaRPr lang="en-US" dirty="0"/>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61393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 cont.</a:t>
            </a:r>
            <a:endParaRPr lang="en-US" sz="1400" b="0" dirty="0"/>
          </a:p>
        </p:txBody>
      </p:sp>
      <p:graphicFrame>
        <p:nvGraphicFramePr>
          <p:cNvPr id="8" name="Table 7"/>
          <p:cNvGraphicFramePr>
            <a:graphicFrameLocks noGrp="1"/>
          </p:cNvGraphicFramePr>
          <p:nvPr>
            <p:extLst/>
          </p:nvPr>
        </p:nvGraphicFramePr>
        <p:xfrm>
          <a:off x="457200" y="1066800"/>
          <a:ext cx="8229600" cy="5268371"/>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96371">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4348069">
                <a:tc>
                  <a:txBody>
                    <a:bodyPr/>
                    <a:lstStyle/>
                    <a:p>
                      <a:r>
                        <a:rPr lang="en-US" dirty="0" smtClean="0"/>
                        <a:t>Section 12.8 (d)</a:t>
                      </a:r>
                      <a:endParaRPr lang="en-US" dirty="0"/>
                    </a:p>
                  </a:txBody>
                  <a:tcPr anchor="ctr"/>
                </a:tc>
                <a:tc>
                  <a:txBody>
                    <a:bodyPr/>
                    <a:lstStyle/>
                    <a:p>
                      <a:r>
                        <a:rPr lang="en-US" sz="1400" kern="1200" dirty="0" smtClean="0">
                          <a:solidFill>
                            <a:srgbClr val="FF0000"/>
                          </a:solidFill>
                          <a:effectLst/>
                          <a:latin typeface="+mn-lt"/>
                          <a:ea typeface="+mn-ea"/>
                          <a:cs typeface="+mn-cs"/>
                        </a:rPr>
                        <a:t>(d)</a:t>
                      </a:r>
                      <a:r>
                        <a:rPr lang="en-US" sz="1400" kern="1200" baseline="0" dirty="0" smtClean="0">
                          <a:solidFill>
                            <a:srgbClr val="FF0000"/>
                          </a:solidFill>
                          <a:effectLst/>
                          <a:latin typeface="+mn-lt"/>
                          <a:ea typeface="+mn-ea"/>
                          <a:cs typeface="+mn-cs"/>
                        </a:rPr>
                        <a:t> </a:t>
                      </a:r>
                      <a:r>
                        <a:rPr lang="en-US" sz="1400" u="sng" kern="1200" dirty="0" smtClean="0">
                          <a:solidFill>
                            <a:srgbClr val="FF0000"/>
                          </a:solidFill>
                          <a:effectLst/>
                          <a:latin typeface="+mn-lt"/>
                          <a:ea typeface="+mn-ea"/>
                          <a:cs typeface="+mn-cs"/>
                        </a:rPr>
                        <a:t>The ISO shall add back into historical loads summer and winter MW values to account for On-Peak Demand Resources and Seasonal Peak Demand Resources as follows:  </a:t>
                      </a:r>
                      <a:endParaRPr lang="en-US" sz="1400" kern="1200" dirty="0" smtClean="0">
                        <a:solidFill>
                          <a:srgbClr val="FF0000"/>
                        </a:solidFill>
                        <a:effectLst/>
                        <a:latin typeface="+mn-lt"/>
                        <a:ea typeface="+mn-ea"/>
                        <a:cs typeface="+mn-cs"/>
                      </a:endParaRPr>
                    </a:p>
                    <a:p>
                      <a:endParaRPr lang="en-US" sz="1400" kern="1200" dirty="0" smtClean="0">
                        <a:solidFill>
                          <a:srgbClr val="FF0000"/>
                        </a:solidFill>
                        <a:effectLst/>
                        <a:latin typeface="+mn-lt"/>
                        <a:ea typeface="+mn-ea"/>
                        <a:cs typeface="+mn-cs"/>
                      </a:endParaRPr>
                    </a:p>
                    <a:p>
                      <a:r>
                        <a:rPr lang="en-US" sz="1400" u="sng" kern="1200" dirty="0" smtClean="0">
                          <a:solidFill>
                            <a:srgbClr val="FF0000"/>
                          </a:solidFill>
                          <a:effectLst/>
                          <a:latin typeface="+mn-lt"/>
                          <a:ea typeface="+mn-ea"/>
                          <a:cs typeface="+mn-cs"/>
                        </a:rPr>
                        <a:t>The ISO shall develop a trend line between (</a:t>
                      </a:r>
                      <a:r>
                        <a:rPr lang="en-US" sz="1400" u="sng" kern="1200" dirty="0" err="1" smtClean="0">
                          <a:solidFill>
                            <a:srgbClr val="FF0000"/>
                          </a:solidFill>
                          <a:effectLst/>
                          <a:latin typeface="+mn-lt"/>
                          <a:ea typeface="+mn-ea"/>
                          <a:cs typeface="+mn-cs"/>
                        </a:rPr>
                        <a:t>i</a:t>
                      </a:r>
                      <a:r>
                        <a:rPr lang="en-US" sz="1400" u="sng" kern="1200" dirty="0" smtClean="0">
                          <a:solidFill>
                            <a:srgbClr val="FF0000"/>
                          </a:solidFill>
                          <a:effectLst/>
                          <a:latin typeface="+mn-lt"/>
                          <a:ea typeface="+mn-ea"/>
                          <a:cs typeface="+mn-cs"/>
                        </a:rPr>
                        <a:t>) the point when summer MW values for On-Peak Demand Resources and Seasonal Peak Demand Resources are assumed to be zero (June 1, 2006) and (ii) the point when summer MW values for On-Peak Demand Resources and Seasonal Peak Demand Resources are reflected by the Capacity Supply Obligations that those resources acquired in the most recent Forward Capacity Auction for June 1 of the associated Capacity Commitment Period.  To determine the summer MW values to be added back into historical loads, the ISO shall apply the resulting trend to the summer months (April through November) in all the historical years covered by the trend line.</a:t>
                      </a:r>
                      <a:r>
                        <a:rPr lang="en-US" sz="1400" strike="sngStrike" kern="1200" dirty="0" smtClean="0">
                          <a:solidFill>
                            <a:srgbClr val="FF0000"/>
                          </a:solidFill>
                          <a:effectLst/>
                          <a:latin typeface="+mn-lt"/>
                          <a:ea typeface="+mn-ea"/>
                          <a:cs typeface="+mn-cs"/>
                        </a:rPr>
                        <a:t> </a:t>
                      </a:r>
                      <a:endParaRPr lang="en-US" sz="1400" kern="1200" dirty="0" smtClean="0">
                        <a:solidFill>
                          <a:srgbClr val="FF0000"/>
                        </a:solidFill>
                        <a:effectLst/>
                        <a:latin typeface="+mn-lt"/>
                        <a:ea typeface="+mn-ea"/>
                        <a:cs typeface="+mn-cs"/>
                      </a:endParaRPr>
                    </a:p>
                    <a:p>
                      <a:endParaRPr lang="en-US" sz="1400" u="sng" kern="1200" dirty="0" smtClean="0">
                        <a:solidFill>
                          <a:srgbClr val="FF0000"/>
                        </a:solidFill>
                        <a:effectLst/>
                        <a:latin typeface="+mn-lt"/>
                        <a:ea typeface="+mn-ea"/>
                        <a:cs typeface="+mn-cs"/>
                      </a:endParaRPr>
                    </a:p>
                  </a:txBody>
                  <a:tcPr anchor="ctr"/>
                </a:tc>
                <a:tc>
                  <a:txBody>
                    <a:bodyPr/>
                    <a:lstStyle/>
                    <a:p>
                      <a:r>
                        <a:rPr lang="en-US" dirty="0" smtClean="0"/>
                        <a:t>This</a:t>
                      </a:r>
                      <a:r>
                        <a:rPr lang="en-US" baseline="0" dirty="0" smtClean="0"/>
                        <a:t> language m</a:t>
                      </a:r>
                      <a:r>
                        <a:rPr lang="en-US" dirty="0" smtClean="0"/>
                        <a:t>emorializes the accounting methodology for PDR reconstitution for the FCAs (summer values) </a:t>
                      </a:r>
                      <a:endParaRPr lang="en-US" dirty="0"/>
                    </a:p>
                  </a:txBody>
                  <a:tcPr anchor="ctr"/>
                </a:tc>
                <a:extLst>
                  <a:ext uri="{0D108BD9-81ED-4DB2-BD59-A6C34878D82A}">
                    <a16:rowId xmlns:a16="http://schemas.microsoft.com/office/drawing/2014/main" val="10001"/>
                  </a:ext>
                </a:extLst>
              </a:tr>
            </a:tbl>
          </a:graphicData>
        </a:graphic>
      </p:graphicFrame>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16</a:t>
            </a:fld>
            <a:endParaRPr lang="en-US" sz="1400" dirty="0">
              <a:solidFill>
                <a:srgbClr val="000000"/>
              </a:solidFill>
            </a:endParaRPr>
          </a:p>
        </p:txBody>
      </p:sp>
    </p:spTree>
    <p:extLst>
      <p:ext uri="{BB962C8B-B14F-4D97-AF65-F5344CB8AC3E}">
        <p14:creationId xmlns:p14="http://schemas.microsoft.com/office/powerpoint/2010/main" val="17482230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 cont.</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17</a:t>
            </a:fld>
            <a:endParaRPr lang="en-US" sz="1400" dirty="0">
              <a:solidFill>
                <a:srgbClr val="000000"/>
              </a:solidFill>
            </a:endParaRPr>
          </a:p>
        </p:txBody>
      </p:sp>
      <p:graphicFrame>
        <p:nvGraphicFramePr>
          <p:cNvPr id="5" name="Table 4"/>
          <p:cNvGraphicFramePr>
            <a:graphicFrameLocks noGrp="1"/>
          </p:cNvGraphicFramePr>
          <p:nvPr>
            <p:extLst/>
          </p:nvPr>
        </p:nvGraphicFramePr>
        <p:xfrm>
          <a:off x="457200" y="914400"/>
          <a:ext cx="8229600" cy="5181600"/>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751070">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4430530">
                <a:tc>
                  <a:txBody>
                    <a:bodyPr/>
                    <a:lstStyle/>
                    <a:p>
                      <a:pPr marL="0" algn="l" defTabSz="914400" rtl="0" eaLnBrk="1" latinLnBrk="0" hangingPunct="1"/>
                      <a:r>
                        <a:rPr lang="en-US" sz="1800" kern="1200" dirty="0" smtClean="0">
                          <a:solidFill>
                            <a:schemeClr val="dk1"/>
                          </a:solidFill>
                          <a:latin typeface="+mn-lt"/>
                          <a:ea typeface="+mn-ea"/>
                          <a:cs typeface="+mn-cs"/>
                        </a:rPr>
                        <a:t>Section 12.8 (d)</a:t>
                      </a:r>
                      <a:endParaRPr lang="en-US" sz="1800" kern="1200" dirty="0">
                        <a:solidFill>
                          <a:schemeClr val="dk1"/>
                        </a:solidFill>
                        <a:latin typeface="+mn-lt"/>
                        <a:ea typeface="+mn-ea"/>
                        <a:cs typeface="+mn-cs"/>
                      </a:endParaRPr>
                    </a:p>
                  </a:txBody>
                  <a:tcPr anchor="ctr"/>
                </a:tc>
                <a:tc>
                  <a:txBody>
                    <a:bodyPr/>
                    <a:lstStyle/>
                    <a:p>
                      <a:r>
                        <a:rPr lang="en-US" sz="1400" u="sng" kern="1200" dirty="0" smtClean="0">
                          <a:solidFill>
                            <a:srgbClr val="FF0000"/>
                          </a:solidFill>
                          <a:effectLst/>
                          <a:latin typeface="+mn-lt"/>
                          <a:ea typeface="+mn-ea"/>
                          <a:cs typeface="+mn-cs"/>
                        </a:rPr>
                        <a:t>The ISO shall develop a trend line between (</a:t>
                      </a:r>
                      <a:r>
                        <a:rPr lang="en-US" sz="1400" u="sng" kern="1200" dirty="0" err="1" smtClean="0">
                          <a:solidFill>
                            <a:srgbClr val="FF0000"/>
                          </a:solidFill>
                          <a:effectLst/>
                          <a:latin typeface="+mn-lt"/>
                          <a:ea typeface="+mn-ea"/>
                          <a:cs typeface="+mn-cs"/>
                        </a:rPr>
                        <a:t>i</a:t>
                      </a:r>
                      <a:r>
                        <a:rPr lang="en-US" sz="1400" u="sng" kern="1200" dirty="0" smtClean="0">
                          <a:solidFill>
                            <a:srgbClr val="FF0000"/>
                          </a:solidFill>
                          <a:effectLst/>
                          <a:latin typeface="+mn-lt"/>
                          <a:ea typeface="+mn-ea"/>
                          <a:cs typeface="+mn-cs"/>
                        </a:rPr>
                        <a:t>) the point when winter MW values for On-Peak Demand Resources and Seasonal Peak Demand Resources are assumed to be zero (December 1, 2006) and (ii) the point when winter MW values for On-Peak Demand Resources and Seasonal Peak Demand Resources are reflected by the Capacity Supply Obligations that those resources acquired in the most recent Forward Capacity Auction for December 1 of the associated Capacity Commitment Period.  To determine the winter MW values to be added back into historical loads, the ISO shall apply the resulting trend to the winter months (December through March) in all the historical years covered by the trend line.</a:t>
                      </a:r>
                      <a:endParaRPr lang="en-US" sz="1400" kern="1200" dirty="0" smtClean="0">
                        <a:solidFill>
                          <a:srgbClr val="FF0000"/>
                        </a:solidFill>
                        <a:effectLst/>
                        <a:latin typeface="+mn-lt"/>
                        <a:ea typeface="+mn-ea"/>
                        <a:cs typeface="+mn-cs"/>
                      </a:endParaRPr>
                    </a:p>
                    <a:p>
                      <a:endParaRPr lang="en-US" sz="1400" kern="1200" dirty="0" smtClean="0">
                        <a:solidFill>
                          <a:srgbClr val="FF0000"/>
                        </a:solidFill>
                        <a:effectLst/>
                        <a:latin typeface="+mn-lt"/>
                        <a:ea typeface="+mn-ea"/>
                        <a:cs typeface="+mn-cs"/>
                      </a:endParaRPr>
                    </a:p>
                  </a:txBody>
                  <a:tcPr anchor="ctr"/>
                </a:tc>
                <a:tc>
                  <a:txBody>
                    <a:bodyPr/>
                    <a:lstStyle/>
                    <a:p>
                      <a:r>
                        <a:rPr lang="en-US" sz="1600" baseline="0" dirty="0" smtClean="0"/>
                        <a:t>This language memorializes the accounting methodology for PDR reconstitution for FCAs (winter values)</a:t>
                      </a:r>
                    </a:p>
                    <a:p>
                      <a:r>
                        <a:rPr lang="en-US" dirty="0" smtClean="0"/>
                        <a:t> </a:t>
                      </a:r>
                      <a:endParaRPr lang="en-US" dirty="0"/>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4876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 cont.</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18</a:t>
            </a:fld>
            <a:endParaRPr lang="en-US" sz="1400" dirty="0">
              <a:solidFill>
                <a:srgbClr val="0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4040000040"/>
              </p:ext>
            </p:extLst>
          </p:nvPr>
        </p:nvGraphicFramePr>
        <p:xfrm>
          <a:off x="457200" y="914400"/>
          <a:ext cx="8229600" cy="4953000"/>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94207">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4358793">
                <a:tc>
                  <a:txBody>
                    <a:bodyPr/>
                    <a:lstStyle/>
                    <a:p>
                      <a:pPr marL="0" algn="l" defTabSz="914400" rtl="0" eaLnBrk="1" latinLnBrk="0" hangingPunct="1"/>
                      <a:r>
                        <a:rPr lang="en-US" sz="1800" kern="1200" dirty="0" smtClean="0">
                          <a:solidFill>
                            <a:schemeClr val="dk1"/>
                          </a:solidFill>
                          <a:latin typeface="+mn-lt"/>
                          <a:ea typeface="+mn-ea"/>
                          <a:cs typeface="+mn-cs"/>
                        </a:rPr>
                        <a:t>Section 12.8 (d)</a:t>
                      </a:r>
                      <a:endParaRPr lang="en-US" sz="1800" kern="1200" dirty="0">
                        <a:solidFill>
                          <a:schemeClr val="dk1"/>
                        </a:solidFill>
                        <a:latin typeface="+mn-lt"/>
                        <a:ea typeface="+mn-ea"/>
                        <a:cs typeface="+mn-cs"/>
                      </a:endParaRPr>
                    </a:p>
                  </a:txBody>
                  <a:tcPr anchor="ctr"/>
                </a:tc>
                <a:tc>
                  <a:txBody>
                    <a:bodyPr/>
                    <a:lstStyle/>
                    <a:p>
                      <a:endParaRPr lang="en-US" sz="1400" kern="1200" dirty="0" smtClean="0">
                        <a:solidFill>
                          <a:srgbClr val="FF0000"/>
                        </a:solidFill>
                        <a:effectLst/>
                        <a:latin typeface="+mn-lt"/>
                        <a:ea typeface="+mn-ea"/>
                        <a:cs typeface="+mn-cs"/>
                      </a:endParaRPr>
                    </a:p>
                    <a:p>
                      <a:r>
                        <a:rPr lang="en-US" sz="1400" u="sng" kern="1200" dirty="0" smtClean="0">
                          <a:solidFill>
                            <a:srgbClr val="FF0000"/>
                          </a:solidFill>
                          <a:effectLst/>
                          <a:latin typeface="+mn-lt"/>
                          <a:ea typeface="+mn-ea"/>
                          <a:cs typeface="+mn-cs"/>
                        </a:rPr>
                        <a:t>The ISO shall make adjustments to forecasted loads to account for any differences between the most recently available MW values reflective of the Capacity Supply Obligations that On-Peak Demand Resources and Seasonal Peak </a:t>
                      </a:r>
                      <a:r>
                        <a:rPr lang="en-US" sz="1400" u="sng" kern="1200" smtClean="0">
                          <a:solidFill>
                            <a:srgbClr val="FF0000"/>
                          </a:solidFill>
                          <a:effectLst/>
                          <a:latin typeface="+mn-lt"/>
                          <a:ea typeface="+mn-ea"/>
                          <a:cs typeface="+mn-cs"/>
                        </a:rPr>
                        <a:t>Demand Resources </a:t>
                      </a:r>
                      <a:r>
                        <a:rPr lang="en-US" sz="1400" u="sng" kern="1200" dirty="0" smtClean="0">
                          <a:solidFill>
                            <a:srgbClr val="FF0000"/>
                          </a:solidFill>
                          <a:effectLst/>
                          <a:latin typeface="+mn-lt"/>
                          <a:ea typeface="+mn-ea"/>
                          <a:cs typeface="+mn-cs"/>
                        </a:rPr>
                        <a:t>acquired in each of the annual reconfiguration auctions and the MW values reflective of the Capacity Supply Obligations that those resources acquired in the corresponding Forward Capacity Auctions.</a:t>
                      </a:r>
                      <a:endParaRPr lang="en-US" sz="1400" kern="1200" dirty="0" smtClean="0">
                        <a:solidFill>
                          <a:srgbClr val="FF0000"/>
                        </a:solidFill>
                        <a:effectLst/>
                        <a:latin typeface="+mn-lt"/>
                        <a:ea typeface="+mn-ea"/>
                        <a:cs typeface="+mn-cs"/>
                      </a:endParaRPr>
                    </a:p>
                    <a:p>
                      <a:endParaRPr lang="en-US" sz="1400" kern="1200" dirty="0" smtClean="0">
                        <a:solidFill>
                          <a:srgbClr val="FF0000"/>
                        </a:solidFill>
                        <a:effectLst/>
                        <a:latin typeface="+mn-lt"/>
                        <a:ea typeface="+mn-ea"/>
                        <a:cs typeface="+mn-cs"/>
                      </a:endParaRPr>
                    </a:p>
                  </a:txBody>
                  <a:tcPr anchor="ctr"/>
                </a:tc>
                <a:tc>
                  <a:txBody>
                    <a:bodyPr/>
                    <a:lstStyle/>
                    <a:p>
                      <a:r>
                        <a:rPr lang="en-US" sz="1600" baseline="0" dirty="0" smtClean="0"/>
                        <a:t>This language memorializes the adjustments to account for the ARAs.</a:t>
                      </a:r>
                    </a:p>
                    <a:p>
                      <a:r>
                        <a:rPr lang="en-US" dirty="0" smtClean="0"/>
                        <a:t> </a:t>
                      </a:r>
                      <a:endParaRPr lang="en-US" dirty="0"/>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485345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Proposed Tariff Changes, cont.</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19</a:t>
            </a:fld>
            <a:endParaRPr lang="en-US" sz="1400" dirty="0">
              <a:solidFill>
                <a:srgbClr val="000000"/>
              </a:solidFill>
            </a:endParaRPr>
          </a:p>
        </p:txBody>
      </p:sp>
      <p:graphicFrame>
        <p:nvGraphicFramePr>
          <p:cNvPr id="5" name="Table 4"/>
          <p:cNvGraphicFramePr>
            <a:graphicFrameLocks noGrp="1"/>
          </p:cNvGraphicFramePr>
          <p:nvPr>
            <p:extLst/>
          </p:nvPr>
        </p:nvGraphicFramePr>
        <p:xfrm>
          <a:off x="457200" y="1066800"/>
          <a:ext cx="8229600" cy="4160367"/>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41807">
                <a:tc>
                  <a:txBody>
                    <a:bodyPr/>
                    <a:lstStyle/>
                    <a:p>
                      <a:r>
                        <a:rPr lang="en-US" dirty="0" smtClean="0"/>
                        <a:t>Tariff</a:t>
                      </a:r>
                      <a:r>
                        <a:rPr lang="en-US" baseline="0" dirty="0" smtClean="0"/>
                        <a:t> </a:t>
                      </a:r>
                      <a:r>
                        <a:rPr lang="en-US" dirty="0" smtClean="0"/>
                        <a:t>Section</a:t>
                      </a:r>
                      <a:endParaRPr lang="en-US" dirty="0"/>
                    </a:p>
                  </a:txBody>
                  <a:tcPr anchor="ctr"/>
                </a:tc>
                <a:tc>
                  <a:txBody>
                    <a:bodyPr/>
                    <a:lstStyle/>
                    <a:p>
                      <a:r>
                        <a:rPr lang="en-US" dirty="0" smtClean="0"/>
                        <a:t>Tariff</a:t>
                      </a:r>
                      <a:r>
                        <a:rPr lang="en-US" baseline="0" dirty="0" smtClean="0"/>
                        <a:t> </a:t>
                      </a:r>
                      <a:r>
                        <a:rPr lang="en-US" dirty="0" smtClean="0"/>
                        <a:t>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2758593">
                <a:tc>
                  <a:txBody>
                    <a:bodyPr/>
                    <a:lstStyle/>
                    <a:p>
                      <a:pPr marL="0" algn="l" defTabSz="914400" rtl="0" eaLnBrk="1" latinLnBrk="0" hangingPunct="1"/>
                      <a:r>
                        <a:rPr lang="en-US" sz="1800" kern="1200" dirty="0" smtClean="0">
                          <a:solidFill>
                            <a:schemeClr val="dk1"/>
                          </a:solidFill>
                          <a:latin typeface="+mn-lt"/>
                          <a:ea typeface="+mn-ea"/>
                          <a:cs typeface="+mn-cs"/>
                        </a:rPr>
                        <a:t>Section 12.8 (d)</a:t>
                      </a:r>
                      <a:endParaRPr lang="en-US" sz="1800" kern="1200" dirty="0">
                        <a:solidFill>
                          <a:schemeClr val="dk1"/>
                        </a:solidFill>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strike="sngStrike" kern="1200" dirty="0" smtClean="0">
                          <a:solidFill>
                            <a:srgbClr val="FF0000"/>
                          </a:solidFill>
                          <a:effectLst/>
                          <a:latin typeface="+mn-lt"/>
                          <a:ea typeface="+mn-ea"/>
                          <a:cs typeface="+mn-cs"/>
                        </a:rPr>
                        <a:t>Any realized Demand Capacity Resource reductions in the historical period that received Forward Capacity Market payments for these reductions, or Demand Capacity Resource reductions that are expected to receive Forward Capacity Market payments by participating in the upcoming Forward Capacity Auction or having cleared in a previous Forward Capacity Auction, shall be added back into the appropriate historical loads to ensure that such resources are not reflected as a reduction in the load forecast that will be used to determine the Installed Capacity Requirement, Local Sourcing Requirements, Maximum Capacity Limits and Marginal Reliability Impact values for the relevant Capacity Commitment Period. </a:t>
                      </a:r>
                      <a:endParaRPr lang="en-US" sz="1800" strike="noStrike"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strike="noStrike" kern="1200" dirty="0" smtClean="0">
                        <a:solidFill>
                          <a:srgbClr val="FF0000"/>
                        </a:solidFill>
                        <a:effectLst/>
                        <a:latin typeface="+mn-lt"/>
                        <a:ea typeface="+mn-ea"/>
                        <a:cs typeface="+mn-cs"/>
                      </a:endParaRPr>
                    </a:p>
                  </a:txBody>
                  <a:tcPr anchor="ctr"/>
                </a:tc>
                <a:tc>
                  <a:txBody>
                    <a:bodyPr/>
                    <a:lstStyle/>
                    <a:p>
                      <a:r>
                        <a:rPr lang="en-US" sz="1600" baseline="0" dirty="0" smtClean="0"/>
                        <a:t>Previous language is no longer needed.</a:t>
                      </a:r>
                    </a:p>
                    <a:p>
                      <a:r>
                        <a:rPr lang="en-US" dirty="0" smtClean="0"/>
                        <a:t> </a:t>
                      </a:r>
                      <a:endParaRPr lang="en-US" dirty="0"/>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95874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0CBF76A-64FD-4C95-BFA7-41AAEC3D0BE6}" type="slidenum">
              <a:rPr lang="en-US" smtClean="0"/>
              <a:pPr>
                <a:defRPr/>
              </a:pPr>
              <a:t>2</a:t>
            </a:fld>
            <a:endParaRPr lang="en-US" dirty="0"/>
          </a:p>
        </p:txBody>
      </p:sp>
      <p:sp>
        <p:nvSpPr>
          <p:cNvPr id="3" name="Title 2"/>
          <p:cNvSpPr>
            <a:spLocks noGrp="1"/>
          </p:cNvSpPr>
          <p:nvPr>
            <p:ph type="title"/>
          </p:nvPr>
        </p:nvSpPr>
        <p:spPr/>
        <p:txBody>
          <a:bodyPr/>
          <a:lstStyle/>
          <a:p>
            <a:r>
              <a:rPr lang="en-US" dirty="0" smtClean="0"/>
              <a:t>Project History</a:t>
            </a:r>
            <a:endParaRPr lang="en-US" dirty="0"/>
          </a:p>
        </p:txBody>
      </p:sp>
      <p:sp>
        <p:nvSpPr>
          <p:cNvPr id="4" name="Content Placeholder 3"/>
          <p:cNvSpPr>
            <a:spLocks noGrp="1"/>
          </p:cNvSpPr>
          <p:nvPr>
            <p:ph idx="1"/>
          </p:nvPr>
        </p:nvSpPr>
        <p:spPr>
          <a:xfrm>
            <a:off x="457200" y="990600"/>
            <a:ext cx="8229600" cy="5223850"/>
          </a:xfrm>
        </p:spPr>
        <p:txBody>
          <a:bodyPr>
            <a:normAutofit fontScale="85000" lnSpcReduction="10000"/>
          </a:bodyPr>
          <a:lstStyle/>
          <a:p>
            <a:r>
              <a:rPr lang="en-US" dirty="0"/>
              <a:t>At the </a:t>
            </a:r>
            <a:r>
              <a:rPr lang="en-US" dirty="0">
                <a:hlinkClick r:id="rId2"/>
              </a:rPr>
              <a:t>April 22, 2020 </a:t>
            </a:r>
            <a:r>
              <a:rPr lang="en-US" dirty="0" smtClean="0">
                <a:hlinkClick r:id="rId2"/>
              </a:rPr>
              <a:t>RC meeting</a:t>
            </a:r>
            <a:r>
              <a:rPr lang="en-US" dirty="0"/>
              <a:t>, </a:t>
            </a:r>
            <a:r>
              <a:rPr lang="en-US" dirty="0" smtClean="0"/>
              <a:t>the ISO </a:t>
            </a:r>
            <a:r>
              <a:rPr lang="en-US" dirty="0"/>
              <a:t>described the purpose of reconstitution and </a:t>
            </a:r>
            <a:r>
              <a:rPr lang="en-US" dirty="0" smtClean="0"/>
              <a:t>the issue with the existing reconstitution methodology</a:t>
            </a:r>
          </a:p>
          <a:p>
            <a:r>
              <a:rPr lang="en-US" dirty="0" smtClean="0"/>
              <a:t>At the </a:t>
            </a:r>
            <a:r>
              <a:rPr lang="en-US" dirty="0" smtClean="0">
                <a:hlinkClick r:id="rId3"/>
              </a:rPr>
              <a:t>May 19, 2020 RC meeting</a:t>
            </a:r>
            <a:r>
              <a:rPr lang="en-US" dirty="0"/>
              <a:t>, </a:t>
            </a:r>
            <a:r>
              <a:rPr lang="en-US" dirty="0" smtClean="0"/>
              <a:t>the ISO provided an </a:t>
            </a:r>
            <a:r>
              <a:rPr lang="en-US" dirty="0"/>
              <a:t>overview of the proposed gross load reconstitution methodology modifications for the </a:t>
            </a:r>
            <a:r>
              <a:rPr lang="en-US" dirty="0" smtClean="0"/>
              <a:t>Forward Capacity Auctions (FCAs), and explained why it is an improvement</a:t>
            </a:r>
          </a:p>
          <a:p>
            <a:pPr lvl="1"/>
            <a:r>
              <a:rPr lang="en-US" dirty="0" smtClean="0"/>
              <a:t>The ISO also provided information </a:t>
            </a:r>
            <a:r>
              <a:rPr lang="en-US" dirty="0"/>
              <a:t>concerning </a:t>
            </a:r>
            <a:r>
              <a:rPr lang="en-US" dirty="0" smtClean="0"/>
              <a:t>energy efficiency (EE) expiring measures and the participation of </a:t>
            </a:r>
            <a:r>
              <a:rPr lang="en-US" dirty="0"/>
              <a:t>passive demand resources </a:t>
            </a:r>
            <a:r>
              <a:rPr lang="en-US" dirty="0" smtClean="0"/>
              <a:t>(PDRs) in the annual </a:t>
            </a:r>
            <a:r>
              <a:rPr lang="en-US" dirty="0"/>
              <a:t>r</a:t>
            </a:r>
            <a:r>
              <a:rPr lang="en-US" dirty="0" smtClean="0"/>
              <a:t>econfiguration </a:t>
            </a:r>
            <a:r>
              <a:rPr lang="en-US" dirty="0"/>
              <a:t>a</a:t>
            </a:r>
            <a:r>
              <a:rPr lang="en-US" dirty="0" smtClean="0"/>
              <a:t>uctions (ARAs)</a:t>
            </a:r>
          </a:p>
          <a:p>
            <a:r>
              <a:rPr lang="en-US" dirty="0" smtClean="0"/>
              <a:t>At the </a:t>
            </a:r>
            <a:r>
              <a:rPr lang="en-US" dirty="0" smtClean="0">
                <a:hlinkClick r:id="rId4"/>
              </a:rPr>
              <a:t>June 16, 2020 RC meeting</a:t>
            </a:r>
            <a:r>
              <a:rPr lang="en-US" dirty="0" smtClean="0"/>
              <a:t>, the ISO:</a:t>
            </a:r>
          </a:p>
          <a:p>
            <a:pPr lvl="1"/>
            <a:r>
              <a:rPr lang="en-US" dirty="0" smtClean="0"/>
              <a:t>Reviewed </a:t>
            </a:r>
            <a:r>
              <a:rPr lang="en-US" dirty="0"/>
              <a:t>the proposed methodology for reconstituting </a:t>
            </a:r>
            <a:r>
              <a:rPr lang="en-US" dirty="0" smtClean="0"/>
              <a:t>PDRs </a:t>
            </a:r>
            <a:r>
              <a:rPr lang="en-US" dirty="0"/>
              <a:t>for the </a:t>
            </a:r>
            <a:r>
              <a:rPr lang="en-US" dirty="0" smtClean="0"/>
              <a:t>FCAs in </a:t>
            </a:r>
            <a:r>
              <a:rPr lang="en-US" dirty="0"/>
              <a:t>the gross load </a:t>
            </a:r>
            <a:r>
              <a:rPr lang="en-US" dirty="0" smtClean="0"/>
              <a:t>forecast</a:t>
            </a:r>
          </a:p>
          <a:p>
            <a:pPr lvl="1"/>
            <a:r>
              <a:rPr lang="en-US" dirty="0"/>
              <a:t>P</a:t>
            </a:r>
            <a:r>
              <a:rPr lang="en-US" dirty="0" smtClean="0"/>
              <a:t>resented </a:t>
            </a:r>
            <a:r>
              <a:rPr lang="en-US" dirty="0"/>
              <a:t>the proposed methodology for adjusting the gross load forecast to reflect the amount of PDR participation in annual </a:t>
            </a:r>
            <a:r>
              <a:rPr lang="en-US" dirty="0" smtClean="0"/>
              <a:t>ARAs </a:t>
            </a:r>
          </a:p>
          <a:p>
            <a:pPr lvl="1"/>
            <a:r>
              <a:rPr lang="en-US" dirty="0" smtClean="0"/>
              <a:t>Presented proposed Tariff revisions related to the methodologies </a:t>
            </a:r>
            <a:r>
              <a:rPr lang="en-US" dirty="0"/>
              <a:t>for the FCAs and for the </a:t>
            </a:r>
            <a:r>
              <a:rPr lang="en-US" dirty="0" smtClean="0"/>
              <a:t>ARAs</a:t>
            </a:r>
          </a:p>
          <a:p>
            <a:r>
              <a:rPr lang="en-US" dirty="0" smtClean="0"/>
              <a:t>At today’s RC meeting, the ISO is asking for a vote on its proposed Tariff revisions</a:t>
            </a:r>
            <a:endParaRPr lang="en-US" dirty="0"/>
          </a:p>
          <a:p>
            <a:endParaRPr lang="en-US" dirty="0" smtClean="0"/>
          </a:p>
          <a:p>
            <a:endParaRPr lang="en-US" dirty="0"/>
          </a:p>
        </p:txBody>
      </p:sp>
    </p:spTree>
    <p:extLst>
      <p:ext uri="{BB962C8B-B14F-4D97-AF65-F5344CB8AC3E}">
        <p14:creationId xmlns:p14="http://schemas.microsoft.com/office/powerpoint/2010/main" val="824604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mtClean="0"/>
              <a:t>Appendix II </a:t>
            </a:r>
            <a:endParaRPr lang="en-US" dirty="0"/>
          </a:p>
        </p:txBody>
      </p:sp>
      <p:sp>
        <p:nvSpPr>
          <p:cNvPr id="10" name="Text Placeholder 9"/>
          <p:cNvSpPr>
            <a:spLocks noGrp="1"/>
          </p:cNvSpPr>
          <p:nvPr>
            <p:ph type="body" idx="1"/>
          </p:nvPr>
        </p:nvSpPr>
        <p:spPr/>
        <p:txBody>
          <a:bodyPr/>
          <a:lstStyle/>
          <a:p>
            <a:r>
              <a:rPr lang="en-US" dirty="0" smtClean="0"/>
              <a:t>Acronyms</a:t>
            </a:r>
            <a:endParaRPr lang="en-US" dirty="0"/>
          </a:p>
        </p:txBody>
      </p:sp>
    </p:spTree>
    <p:extLst>
      <p:ext uri="{BB962C8B-B14F-4D97-AF65-F5344CB8AC3E}">
        <p14:creationId xmlns:p14="http://schemas.microsoft.com/office/powerpoint/2010/main" val="2859254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0"/>
            <a:ext cx="8229600" cy="1143000"/>
          </a:xfrm>
        </p:spPr>
        <p:txBody>
          <a:bodyPr/>
          <a:lstStyle/>
          <a:p>
            <a:r>
              <a:rPr lang="en-US" dirty="0" smtClean="0"/>
              <a:t>Acronyms</a:t>
            </a:r>
          </a:p>
        </p:txBody>
      </p:sp>
      <p:sp>
        <p:nvSpPr>
          <p:cNvPr id="4099" name="Content Placeholder 2"/>
          <p:cNvSpPr>
            <a:spLocks noGrp="1"/>
          </p:cNvSpPr>
          <p:nvPr>
            <p:ph idx="1"/>
          </p:nvPr>
        </p:nvSpPr>
        <p:spPr>
          <a:xfrm>
            <a:off x="457200" y="1143000"/>
            <a:ext cx="8607425" cy="5181600"/>
          </a:xfrm>
        </p:spPr>
        <p:txBody>
          <a:bodyPr>
            <a:normAutofit fontScale="92500" lnSpcReduction="20000"/>
          </a:bodyPr>
          <a:lstStyle/>
          <a:p>
            <a:r>
              <a:rPr lang="en-US" dirty="0"/>
              <a:t>ARA – Annual Reconfiguration Auction</a:t>
            </a:r>
          </a:p>
          <a:p>
            <a:r>
              <a:rPr lang="en-US" dirty="0" smtClean="0"/>
              <a:t>CELT </a:t>
            </a:r>
            <a:r>
              <a:rPr lang="en-US" dirty="0"/>
              <a:t>– Capacity, Energy, Loads and </a:t>
            </a:r>
            <a:r>
              <a:rPr lang="en-US" dirty="0" smtClean="0"/>
              <a:t>Transmission</a:t>
            </a:r>
          </a:p>
          <a:p>
            <a:r>
              <a:rPr lang="en-US" dirty="0" smtClean="0"/>
              <a:t>CSO – Capacity Supply Obligation</a:t>
            </a:r>
          </a:p>
          <a:p>
            <a:r>
              <a:rPr lang="en-US" dirty="0"/>
              <a:t>DG – Distributed </a:t>
            </a:r>
            <a:r>
              <a:rPr lang="en-US" dirty="0" smtClean="0"/>
              <a:t>Generation</a:t>
            </a:r>
          </a:p>
          <a:p>
            <a:r>
              <a:rPr lang="en-US" dirty="0" smtClean="0"/>
              <a:t>EE – Energy Efficiency</a:t>
            </a:r>
          </a:p>
          <a:p>
            <a:r>
              <a:rPr lang="en-US" dirty="0"/>
              <a:t>FCA – Forward Capacity Auction</a:t>
            </a:r>
          </a:p>
          <a:p>
            <a:r>
              <a:rPr lang="en-US" dirty="0"/>
              <a:t>FCM – Forward Capacity Market</a:t>
            </a:r>
          </a:p>
          <a:p>
            <a:r>
              <a:rPr lang="en-US" dirty="0"/>
              <a:t>FERC – Federal Energy Regulatory Commission</a:t>
            </a:r>
          </a:p>
          <a:p>
            <a:r>
              <a:rPr lang="en-US" dirty="0"/>
              <a:t>ICR – Installed Capacity Requirement</a:t>
            </a:r>
          </a:p>
          <a:p>
            <a:r>
              <a:rPr lang="en-US" dirty="0"/>
              <a:t>ISO – ISO New England</a:t>
            </a:r>
          </a:p>
          <a:p>
            <a:r>
              <a:rPr lang="en-US" dirty="0"/>
              <a:t>LFC- Load Forecast Committee</a:t>
            </a:r>
          </a:p>
          <a:p>
            <a:r>
              <a:rPr lang="en-US" dirty="0" smtClean="0"/>
              <a:t>PA </a:t>
            </a:r>
            <a:r>
              <a:rPr lang="en-US" dirty="0"/>
              <a:t>– Energy Efficiency Program </a:t>
            </a:r>
            <a:r>
              <a:rPr lang="en-US" dirty="0" smtClean="0"/>
              <a:t>Administrator</a:t>
            </a:r>
          </a:p>
        </p:txBody>
      </p:sp>
      <p:sp>
        <p:nvSpPr>
          <p:cNvPr id="5" name="Slide Number Placeholder 3"/>
          <p:cNvSpPr>
            <a:spLocks noGrp="1"/>
          </p:cNvSpPr>
          <p:nvPr>
            <p:ph type="sldNum" sz="quarter" idx="11"/>
          </p:nvPr>
        </p:nvSpPr>
        <p:spPr>
          <a:xfrm>
            <a:off x="8534400" y="6365882"/>
            <a:ext cx="381000" cy="263518"/>
          </a:xfrm>
        </p:spPr>
        <p:txBody>
          <a:bodyPr/>
          <a:lstStyle/>
          <a:p>
            <a:fld id="{D5FE1C90-9107-46A6-857E-1E185121F78B}" type="slidenum">
              <a:rPr lang="en-US" smtClean="0">
                <a:latin typeface="+mn-lt"/>
              </a:rPr>
              <a:pPr/>
              <a:t>21</a:t>
            </a:fld>
            <a:endParaRPr lang="en-US" dirty="0">
              <a:latin typeface="+mn-lt"/>
            </a:endParaRPr>
          </a:p>
        </p:txBody>
      </p:sp>
    </p:spTree>
    <p:extLst>
      <p:ext uri="{BB962C8B-B14F-4D97-AF65-F5344CB8AC3E}">
        <p14:creationId xmlns:p14="http://schemas.microsoft.com/office/powerpoint/2010/main" val="2186102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0"/>
            <a:ext cx="8229600" cy="1143000"/>
          </a:xfrm>
        </p:spPr>
        <p:txBody>
          <a:bodyPr/>
          <a:lstStyle/>
          <a:p>
            <a:r>
              <a:rPr lang="en-US" dirty="0" smtClean="0"/>
              <a:t>Acronyms</a:t>
            </a:r>
          </a:p>
        </p:txBody>
      </p:sp>
      <p:sp>
        <p:nvSpPr>
          <p:cNvPr id="4099" name="Content Placeholder 2"/>
          <p:cNvSpPr>
            <a:spLocks noGrp="1"/>
          </p:cNvSpPr>
          <p:nvPr>
            <p:ph idx="1"/>
          </p:nvPr>
        </p:nvSpPr>
        <p:spPr>
          <a:xfrm>
            <a:off x="457200" y="1143000"/>
            <a:ext cx="8607425" cy="5181600"/>
          </a:xfrm>
        </p:spPr>
        <p:txBody>
          <a:bodyPr>
            <a:normAutofit/>
          </a:bodyPr>
          <a:lstStyle/>
          <a:p>
            <a:r>
              <a:rPr lang="en-US" dirty="0" smtClean="0"/>
              <a:t>PC </a:t>
            </a:r>
            <a:r>
              <a:rPr lang="en-US" dirty="0"/>
              <a:t>– NEPOOL Participants Committee</a:t>
            </a:r>
          </a:p>
          <a:p>
            <a:r>
              <a:rPr lang="en-US" dirty="0" smtClean="0"/>
              <a:t>PDR </a:t>
            </a:r>
            <a:r>
              <a:rPr lang="en-US" dirty="0"/>
              <a:t>– </a:t>
            </a:r>
            <a:r>
              <a:rPr lang="en-US" dirty="0" smtClean="0"/>
              <a:t>Passive Demand Resources</a:t>
            </a:r>
          </a:p>
          <a:p>
            <a:r>
              <a:rPr lang="en-US" dirty="0" smtClean="0"/>
              <a:t>RC </a:t>
            </a:r>
            <a:r>
              <a:rPr lang="en-US" dirty="0"/>
              <a:t>– NEPOOL Reliability Committee</a:t>
            </a:r>
          </a:p>
          <a:p>
            <a:endParaRPr lang="en-US" dirty="0" smtClean="0"/>
          </a:p>
        </p:txBody>
      </p:sp>
      <p:sp>
        <p:nvSpPr>
          <p:cNvPr id="5" name="Slide Number Placeholder 3"/>
          <p:cNvSpPr>
            <a:spLocks noGrp="1"/>
          </p:cNvSpPr>
          <p:nvPr>
            <p:ph type="sldNum" sz="quarter" idx="11"/>
          </p:nvPr>
        </p:nvSpPr>
        <p:spPr>
          <a:xfrm>
            <a:off x="8534400" y="6365882"/>
            <a:ext cx="381000" cy="263518"/>
          </a:xfrm>
        </p:spPr>
        <p:txBody>
          <a:bodyPr/>
          <a:lstStyle/>
          <a:p>
            <a:fld id="{D5FE1C90-9107-46A6-857E-1E185121F78B}" type="slidenum">
              <a:rPr lang="en-US" smtClean="0">
                <a:latin typeface="+mn-lt"/>
              </a:rPr>
              <a:pPr/>
              <a:t>22</a:t>
            </a:fld>
            <a:endParaRPr lang="en-US" dirty="0">
              <a:latin typeface="+mn-lt"/>
            </a:endParaRPr>
          </a:p>
        </p:txBody>
      </p:sp>
    </p:spTree>
    <p:extLst>
      <p:ext uri="{BB962C8B-B14F-4D97-AF65-F5344CB8AC3E}">
        <p14:creationId xmlns:p14="http://schemas.microsoft.com/office/powerpoint/2010/main" val="2536831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0CBF76A-64FD-4C95-BFA7-41AAEC3D0BE6}" type="slidenum">
              <a:rPr lang="en-US" smtClean="0"/>
              <a:pPr>
                <a:defRPr/>
              </a:pPr>
              <a:t>3</a:t>
            </a:fld>
            <a:endParaRPr lang="en-US" dirty="0"/>
          </a:p>
        </p:txBody>
      </p:sp>
      <p:sp>
        <p:nvSpPr>
          <p:cNvPr id="3" name="Title 2"/>
          <p:cNvSpPr>
            <a:spLocks noGrp="1"/>
          </p:cNvSpPr>
          <p:nvPr>
            <p:ph type="title"/>
          </p:nvPr>
        </p:nvSpPr>
        <p:spPr/>
        <p:txBody>
          <a:bodyPr/>
          <a:lstStyle/>
          <a:p>
            <a:r>
              <a:rPr lang="en-US" dirty="0" smtClean="0"/>
              <a:t>Proposed Methodology</a:t>
            </a:r>
            <a:br>
              <a:rPr lang="en-US" dirty="0" smtClean="0"/>
            </a:br>
            <a:r>
              <a:rPr lang="en-US" sz="2400" b="0" i="1" dirty="0" smtClean="0"/>
              <a:t>Summary of Resulting Improvements</a:t>
            </a:r>
            <a:endParaRPr lang="en-US" sz="2400" b="0" i="1" dirty="0"/>
          </a:p>
        </p:txBody>
      </p:sp>
      <p:sp>
        <p:nvSpPr>
          <p:cNvPr id="4" name="Content Placeholder 3"/>
          <p:cNvSpPr>
            <a:spLocks noGrp="1"/>
          </p:cNvSpPr>
          <p:nvPr>
            <p:ph idx="1"/>
          </p:nvPr>
        </p:nvSpPr>
        <p:spPr/>
        <p:txBody>
          <a:bodyPr>
            <a:normAutofit lnSpcReduction="10000"/>
          </a:bodyPr>
          <a:lstStyle/>
          <a:p>
            <a:r>
              <a:rPr lang="en-US" dirty="0" smtClean="0"/>
              <a:t>Ensures </a:t>
            </a:r>
            <a:r>
              <a:rPr lang="en-US" dirty="0"/>
              <a:t>that reconstituted PDR is appropriately embedded in the gross load forecast </a:t>
            </a:r>
            <a:r>
              <a:rPr lang="en-US" dirty="0" smtClean="0"/>
              <a:t>by </a:t>
            </a:r>
            <a:r>
              <a:rPr lang="en-US" dirty="0"/>
              <a:t>creating a smooth historical </a:t>
            </a:r>
            <a:r>
              <a:rPr lang="en-US" dirty="0" smtClean="0"/>
              <a:t>reconstitution time series</a:t>
            </a:r>
          </a:p>
          <a:p>
            <a:pPr lvl="1"/>
            <a:r>
              <a:rPr lang="en-US" dirty="0"/>
              <a:t>S</a:t>
            </a:r>
            <a:r>
              <a:rPr lang="en-US" dirty="0" smtClean="0"/>
              <a:t>uch </a:t>
            </a:r>
            <a:r>
              <a:rPr lang="en-US" dirty="0"/>
              <a:t>smoothing also enables the inclusion of FCA outcomes extending beyond the historical </a:t>
            </a:r>
            <a:r>
              <a:rPr lang="en-US" dirty="0" smtClean="0"/>
              <a:t>data currently used for reconstitution</a:t>
            </a:r>
          </a:p>
          <a:p>
            <a:r>
              <a:rPr lang="en-US" dirty="0" smtClean="0"/>
              <a:t>By </a:t>
            </a:r>
            <a:r>
              <a:rPr lang="en-US" dirty="0"/>
              <a:t>calibrating to the PDR Capacity Supply </a:t>
            </a:r>
            <a:r>
              <a:rPr lang="en-US" dirty="0" smtClean="0"/>
              <a:t>Obligation (CSO) </a:t>
            </a:r>
            <a:r>
              <a:rPr lang="en-US" dirty="0"/>
              <a:t>from the most recently completed FCA, the proposed reconstitution methodology results in improved accounting for:</a:t>
            </a:r>
          </a:p>
          <a:p>
            <a:pPr lvl="1"/>
            <a:r>
              <a:rPr lang="en-US" dirty="0"/>
              <a:t>The amount of PDR that participates in FCA, and not EE installations in excess of their CSO</a:t>
            </a:r>
          </a:p>
          <a:p>
            <a:pPr lvl="1"/>
            <a:r>
              <a:rPr lang="en-US" dirty="0"/>
              <a:t>EE expiring measures that are no longer participating as supply in FCM</a:t>
            </a:r>
          </a:p>
          <a:p>
            <a:r>
              <a:rPr lang="en-US" dirty="0" smtClean="0">
                <a:latin typeface="Calibri" panose="020F0502020204030204" pitchFamily="34" charset="0"/>
              </a:rPr>
              <a:t>Provides </a:t>
            </a:r>
            <a:r>
              <a:rPr lang="en-US" dirty="0">
                <a:latin typeface="Calibri" panose="020F0502020204030204" pitchFamily="34" charset="0"/>
              </a:rPr>
              <a:t>a framework to adjust the gross load forecast to reflect differences in FCA CSOs and those of </a:t>
            </a:r>
            <a:r>
              <a:rPr lang="en-US" dirty="0" smtClean="0">
                <a:latin typeface="Calibri" panose="020F0502020204030204" pitchFamily="34" charset="0"/>
              </a:rPr>
              <a:t>ARAs</a:t>
            </a:r>
            <a:endParaRPr lang="en-US" dirty="0">
              <a:latin typeface="Calibri" panose="020F0502020204030204" pitchFamily="34" charset="0"/>
            </a:endParaRPr>
          </a:p>
        </p:txBody>
      </p:sp>
    </p:spTree>
    <p:extLst>
      <p:ext uri="{BB962C8B-B14F-4D97-AF65-F5344CB8AC3E}">
        <p14:creationId xmlns:p14="http://schemas.microsoft.com/office/powerpoint/2010/main" val="2380866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Stakeholder Question</a:t>
            </a:r>
            <a:endParaRPr lang="en-US" dirty="0"/>
          </a:p>
        </p:txBody>
      </p:sp>
      <p:sp>
        <p:nvSpPr>
          <p:cNvPr id="3" name="Text Placeholder 2"/>
          <p:cNvSpPr>
            <a:spLocks noGrp="1"/>
          </p:cNvSpPr>
          <p:nvPr>
            <p:ph type="body" idx="1"/>
          </p:nvPr>
        </p:nvSpPr>
        <p:spPr/>
        <p:txBody>
          <a:bodyPr/>
          <a:lstStyle/>
          <a:p>
            <a:r>
              <a:rPr lang="en-US" dirty="0" smtClean="0"/>
              <a:t>June 16, 2020 RC Meeting</a:t>
            </a:r>
            <a:endParaRPr lang="en-US" dirty="0"/>
          </a:p>
        </p:txBody>
      </p:sp>
      <p:sp>
        <p:nvSpPr>
          <p:cNvPr id="4" name="Slide Number Placeholder 3"/>
          <p:cNvSpPr>
            <a:spLocks noGrp="1"/>
          </p:cNvSpPr>
          <p:nvPr>
            <p:ph type="sldNum" sz="quarter" idx="4"/>
          </p:nvPr>
        </p:nvSpPr>
        <p:spPr/>
        <p:txBody>
          <a:bodyPr/>
          <a:lstStyle/>
          <a:p>
            <a:pPr>
              <a:defRPr/>
            </a:pPr>
            <a:fld id="{40CBF76A-64FD-4C95-BFA7-41AAEC3D0BE6}" type="slidenum">
              <a:rPr lang="en-US" smtClean="0"/>
              <a:pPr>
                <a:defRPr/>
              </a:pPr>
              <a:t>4</a:t>
            </a:fld>
            <a:endParaRPr lang="en-US" dirty="0"/>
          </a:p>
        </p:txBody>
      </p:sp>
    </p:spTree>
    <p:extLst>
      <p:ext uri="{BB962C8B-B14F-4D97-AF65-F5344CB8AC3E}">
        <p14:creationId xmlns:p14="http://schemas.microsoft.com/office/powerpoint/2010/main" val="2960039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0CBF76A-64FD-4C95-BFA7-41AAEC3D0BE6}" type="slidenum">
              <a:rPr lang="en-US" smtClean="0"/>
              <a:pPr>
                <a:defRPr/>
              </a:pPr>
              <a:t>5</a:t>
            </a:fld>
            <a:endParaRPr lang="en-US" dirty="0"/>
          </a:p>
        </p:txBody>
      </p:sp>
      <p:sp>
        <p:nvSpPr>
          <p:cNvPr id="3" name="Title 2"/>
          <p:cNvSpPr>
            <a:spLocks noGrp="1"/>
          </p:cNvSpPr>
          <p:nvPr>
            <p:ph type="title"/>
          </p:nvPr>
        </p:nvSpPr>
        <p:spPr/>
        <p:txBody>
          <a:bodyPr/>
          <a:lstStyle/>
          <a:p>
            <a:r>
              <a:rPr lang="en-US" dirty="0" smtClean="0"/>
              <a:t>Proposed PDR Reconstitution Methodology</a:t>
            </a:r>
            <a:br>
              <a:rPr lang="en-US" dirty="0" smtClean="0"/>
            </a:br>
            <a:r>
              <a:rPr lang="en-US" sz="2400" b="0" i="1" dirty="0" smtClean="0"/>
              <a:t>Alternate Starting Point (Slide 1 of 2)</a:t>
            </a:r>
            <a:endParaRPr lang="en-US" sz="2400" b="0" i="1" dirty="0"/>
          </a:p>
        </p:txBody>
      </p:sp>
      <p:sp>
        <p:nvSpPr>
          <p:cNvPr id="4" name="Content Placeholder 3"/>
          <p:cNvSpPr>
            <a:spLocks noGrp="1"/>
          </p:cNvSpPr>
          <p:nvPr>
            <p:ph idx="1"/>
          </p:nvPr>
        </p:nvSpPr>
        <p:spPr>
          <a:xfrm>
            <a:off x="457200" y="1066800"/>
            <a:ext cx="8229600" cy="5147650"/>
          </a:xfrm>
        </p:spPr>
        <p:txBody>
          <a:bodyPr>
            <a:normAutofit lnSpcReduction="10000"/>
          </a:bodyPr>
          <a:lstStyle/>
          <a:p>
            <a:r>
              <a:rPr lang="en-US" dirty="0" smtClean="0"/>
              <a:t>Recall that the </a:t>
            </a:r>
            <a:r>
              <a:rPr lang="en-US" dirty="0"/>
              <a:t>proposed methodology involves:</a:t>
            </a:r>
          </a:p>
          <a:p>
            <a:pPr marL="914400" lvl="1" indent="-457200">
              <a:spcBef>
                <a:spcPts val="300"/>
              </a:spcBef>
              <a:buFont typeface="+mj-lt"/>
              <a:buAutoNum type="arabicPeriod"/>
            </a:pPr>
            <a:r>
              <a:rPr lang="en-US" dirty="0"/>
              <a:t>Applying a linear fit between:</a:t>
            </a:r>
          </a:p>
          <a:p>
            <a:pPr marL="1314450" lvl="2" indent="-457200">
              <a:spcBef>
                <a:spcPts val="300"/>
              </a:spcBef>
              <a:buAutoNum type="alphaLcPeriod"/>
            </a:pPr>
            <a:r>
              <a:rPr lang="en-US" sz="1900" dirty="0"/>
              <a:t>The time installation of PDRs participating in FCA 1 began (i.e., when PDR equaled zero)</a:t>
            </a:r>
          </a:p>
          <a:p>
            <a:pPr marL="1771650" lvl="3" indent="-457200">
              <a:spcBef>
                <a:spcPts val="300"/>
              </a:spcBef>
              <a:buFont typeface="Wingdings" panose="05000000000000000000" pitchFamily="2" charset="2"/>
              <a:buChar char="q"/>
            </a:pPr>
            <a:r>
              <a:rPr lang="en-US" sz="1800" dirty="0"/>
              <a:t>Assumed starting point for Summer is June 1, 2006 </a:t>
            </a:r>
          </a:p>
          <a:p>
            <a:pPr marL="1771650" lvl="3" indent="-457200">
              <a:spcBef>
                <a:spcPts val="300"/>
              </a:spcBef>
              <a:buFont typeface="Wingdings" panose="05000000000000000000" pitchFamily="2" charset="2"/>
              <a:buChar char="q"/>
            </a:pPr>
            <a:r>
              <a:rPr lang="en-US" sz="1800" dirty="0"/>
              <a:t>Assumed starting point for Winter is December 1, 2006</a:t>
            </a:r>
          </a:p>
          <a:p>
            <a:pPr marL="1314450" lvl="2" indent="-457200">
              <a:spcBef>
                <a:spcPts val="300"/>
              </a:spcBef>
              <a:buFont typeface="Arial" pitchFamily="34" charset="0"/>
              <a:buAutoNum type="alphaLcPeriod"/>
            </a:pPr>
            <a:r>
              <a:rPr lang="en-US" sz="1900" dirty="0"/>
              <a:t>The total seasonal PDR </a:t>
            </a:r>
            <a:r>
              <a:rPr lang="en-US" sz="1900" dirty="0" smtClean="0"/>
              <a:t>CSO </a:t>
            </a:r>
            <a:r>
              <a:rPr lang="en-US" sz="1900" dirty="0"/>
              <a:t>from the most recent FCA for the corresponding </a:t>
            </a:r>
            <a:r>
              <a:rPr lang="en-US" sz="1900" dirty="0" smtClean="0"/>
              <a:t>Capacity Commitment Period (CCP) </a:t>
            </a:r>
          </a:p>
          <a:p>
            <a:pPr marL="1771650" lvl="3" indent="-457200">
              <a:spcBef>
                <a:spcPts val="300"/>
              </a:spcBef>
              <a:buFont typeface="Wingdings" panose="05000000000000000000" pitchFamily="2" charset="2"/>
              <a:buChar char="q"/>
            </a:pPr>
            <a:r>
              <a:rPr lang="en-US" sz="1800" dirty="0" smtClean="0"/>
              <a:t>June </a:t>
            </a:r>
            <a:r>
              <a:rPr lang="en-US" sz="1800" dirty="0"/>
              <a:t>1</a:t>
            </a:r>
            <a:r>
              <a:rPr lang="en-US" sz="1800" baseline="30000" dirty="0"/>
              <a:t>st</a:t>
            </a:r>
            <a:r>
              <a:rPr lang="en-US" sz="1800" dirty="0"/>
              <a:t> for summer, December 1</a:t>
            </a:r>
            <a:r>
              <a:rPr lang="en-US" sz="1800" baseline="30000" dirty="0"/>
              <a:t>st</a:t>
            </a:r>
            <a:r>
              <a:rPr lang="en-US" sz="1800" dirty="0"/>
              <a:t> for </a:t>
            </a:r>
            <a:r>
              <a:rPr lang="en-US" sz="1800" dirty="0" smtClean="0"/>
              <a:t>winter</a:t>
            </a:r>
            <a:endParaRPr lang="en-US" sz="1800" dirty="0"/>
          </a:p>
          <a:p>
            <a:pPr marL="914400" lvl="1" indent="-457200">
              <a:spcBef>
                <a:spcPts val="300"/>
              </a:spcBef>
              <a:buAutoNum type="arabicPeriod"/>
            </a:pPr>
            <a:r>
              <a:rPr lang="en-US" dirty="0"/>
              <a:t>Applying the resulting June and December points in this time series to all the appropriate PDR performance months by season</a:t>
            </a:r>
          </a:p>
          <a:p>
            <a:r>
              <a:rPr lang="en-US" dirty="0" smtClean="0"/>
              <a:t>At the June 16, 2020 RC meeting, a question was raised </a:t>
            </a:r>
            <a:r>
              <a:rPr lang="en-US" dirty="0"/>
              <a:t>whether </a:t>
            </a:r>
            <a:r>
              <a:rPr lang="en-US" dirty="0" smtClean="0"/>
              <a:t>a starting point of June </a:t>
            </a:r>
            <a:r>
              <a:rPr lang="en-US" dirty="0"/>
              <a:t>2016 (i.e., FCA 7 CSO value) rather than June </a:t>
            </a:r>
            <a:r>
              <a:rPr lang="en-US" dirty="0" smtClean="0"/>
              <a:t>2006 could be utilized in the development of the reconstitution history</a:t>
            </a:r>
          </a:p>
          <a:p>
            <a:endParaRPr lang="en-US" dirty="0" smtClean="0">
              <a:solidFill>
                <a:schemeClr val="accent6"/>
              </a:solidFill>
            </a:endParaRPr>
          </a:p>
          <a:p>
            <a:endParaRPr lang="en-US" dirty="0">
              <a:solidFill>
                <a:schemeClr val="accent6"/>
              </a:solidFill>
            </a:endParaRPr>
          </a:p>
        </p:txBody>
      </p:sp>
    </p:spTree>
    <p:extLst>
      <p:ext uri="{BB962C8B-B14F-4D97-AF65-F5344CB8AC3E}">
        <p14:creationId xmlns:p14="http://schemas.microsoft.com/office/powerpoint/2010/main" val="33628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0CBF76A-64FD-4C95-BFA7-41AAEC3D0BE6}" type="slidenum">
              <a:rPr lang="en-US" smtClean="0"/>
              <a:pPr>
                <a:defRPr/>
              </a:pPr>
              <a:t>6</a:t>
            </a:fld>
            <a:endParaRPr lang="en-US" dirty="0"/>
          </a:p>
        </p:txBody>
      </p:sp>
      <p:sp>
        <p:nvSpPr>
          <p:cNvPr id="3" name="Title 2"/>
          <p:cNvSpPr>
            <a:spLocks noGrp="1"/>
          </p:cNvSpPr>
          <p:nvPr>
            <p:ph type="title"/>
          </p:nvPr>
        </p:nvSpPr>
        <p:spPr/>
        <p:txBody>
          <a:bodyPr/>
          <a:lstStyle/>
          <a:p>
            <a:r>
              <a:rPr lang="en-US" dirty="0"/>
              <a:t>Proposed PDR Reconstitution Methodology</a:t>
            </a:r>
            <a:br>
              <a:rPr lang="en-US" dirty="0"/>
            </a:br>
            <a:r>
              <a:rPr lang="en-US" sz="2400" b="0" i="1" dirty="0"/>
              <a:t>Alternate Starting Point (Slide </a:t>
            </a:r>
            <a:r>
              <a:rPr lang="en-US" sz="2400" b="0" i="1" dirty="0" smtClean="0"/>
              <a:t>2 </a:t>
            </a:r>
            <a:r>
              <a:rPr lang="en-US" sz="2400" b="0" i="1" dirty="0"/>
              <a:t>of 2)</a:t>
            </a:r>
            <a:endParaRPr lang="en-US" b="0" i="1" dirty="0"/>
          </a:p>
        </p:txBody>
      </p:sp>
      <p:sp>
        <p:nvSpPr>
          <p:cNvPr id="4" name="Content Placeholder 3"/>
          <p:cNvSpPr>
            <a:spLocks noGrp="1"/>
          </p:cNvSpPr>
          <p:nvPr>
            <p:ph idx="1"/>
          </p:nvPr>
        </p:nvSpPr>
        <p:spPr>
          <a:xfrm>
            <a:off x="457200" y="1066800"/>
            <a:ext cx="8229600" cy="5147650"/>
          </a:xfrm>
        </p:spPr>
        <p:txBody>
          <a:bodyPr>
            <a:normAutofit fontScale="92500" lnSpcReduction="10000"/>
          </a:bodyPr>
          <a:lstStyle/>
          <a:p>
            <a:r>
              <a:rPr lang="en-US" dirty="0" smtClean="0"/>
              <a:t>The </a:t>
            </a:r>
            <a:r>
              <a:rPr lang="en-US" dirty="0"/>
              <a:t>revised reconstitution methodology needs to be implemented for all long-term gross forecast modeling, which is performed for:</a:t>
            </a:r>
          </a:p>
          <a:p>
            <a:pPr lvl="1"/>
            <a:r>
              <a:rPr lang="en-US" b="1" i="1" dirty="0"/>
              <a:t>The region and all states separately</a:t>
            </a:r>
          </a:p>
          <a:p>
            <a:pPr lvl="1"/>
            <a:r>
              <a:rPr lang="en-US" dirty="0"/>
              <a:t>Both summer and winter months</a:t>
            </a:r>
          </a:p>
          <a:p>
            <a:r>
              <a:rPr lang="en-US" dirty="0"/>
              <a:t>Individual state FCA CSO trends may be different from those of the aggregate region, and are </a:t>
            </a:r>
            <a:r>
              <a:rPr lang="en-US" dirty="0" smtClean="0"/>
              <a:t>an important consideration in </a:t>
            </a:r>
            <a:r>
              <a:rPr lang="en-US" dirty="0"/>
              <a:t>evaluating the </a:t>
            </a:r>
            <a:r>
              <a:rPr lang="en-US" dirty="0" smtClean="0"/>
              <a:t>proposed methodology</a:t>
            </a:r>
          </a:p>
          <a:p>
            <a:r>
              <a:rPr lang="en-US" dirty="0" smtClean="0"/>
              <a:t>Application of the proposed methodology to the state of Vermont (summer) is illustrated on the following slide as it would have applied to CELT 2020</a:t>
            </a:r>
          </a:p>
          <a:p>
            <a:pPr lvl="1"/>
            <a:r>
              <a:rPr lang="en-US" dirty="0" smtClean="0"/>
              <a:t>The proposed </a:t>
            </a:r>
            <a:r>
              <a:rPr lang="en-US" dirty="0"/>
              <a:t>methodology and the use of June 2016 as a starting point are both </a:t>
            </a:r>
            <a:r>
              <a:rPr lang="en-US" dirty="0" smtClean="0"/>
              <a:t>illustrated</a:t>
            </a:r>
          </a:p>
          <a:p>
            <a:r>
              <a:rPr lang="en-US" dirty="0" smtClean="0"/>
              <a:t>Using </a:t>
            </a:r>
            <a:r>
              <a:rPr lang="en-US" dirty="0"/>
              <a:t>June 2016 as a starting point results in a reconstitution trend line with a negative slope (i.e., </a:t>
            </a:r>
            <a:r>
              <a:rPr lang="en-US" dirty="0" smtClean="0"/>
              <a:t>it suggests </a:t>
            </a:r>
            <a:r>
              <a:rPr lang="en-US" dirty="0"/>
              <a:t>a decreasing amount of PDR over time), which </a:t>
            </a:r>
            <a:r>
              <a:rPr lang="en-US" dirty="0" smtClean="0"/>
              <a:t>does not reflect the longer-term CSO trend</a:t>
            </a:r>
          </a:p>
        </p:txBody>
      </p:sp>
    </p:spTree>
    <p:extLst>
      <p:ext uri="{BB962C8B-B14F-4D97-AF65-F5344CB8AC3E}">
        <p14:creationId xmlns:p14="http://schemas.microsoft.com/office/powerpoint/2010/main" val="3533571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PDR Reconstitution Methodology</a:t>
            </a:r>
            <a:br>
              <a:rPr lang="en-US" dirty="0" smtClean="0"/>
            </a:br>
            <a:r>
              <a:rPr lang="en-US" sz="2400" b="0" i="1" dirty="0" smtClean="0"/>
              <a:t>CELT 2020 Application – Vermont, Summer</a:t>
            </a:r>
            <a:endParaRPr lang="en-US" sz="2400" b="0" i="1" dirty="0"/>
          </a:p>
        </p:txBody>
      </p:sp>
      <p:sp>
        <p:nvSpPr>
          <p:cNvPr id="3" name="Slide Number Placeholder 2"/>
          <p:cNvSpPr>
            <a:spLocks noGrp="1"/>
          </p:cNvSpPr>
          <p:nvPr>
            <p:ph type="sldNum" sz="quarter" idx="10"/>
          </p:nvPr>
        </p:nvSpPr>
        <p:spPr/>
        <p:txBody>
          <a:bodyPr/>
          <a:lstStyle/>
          <a:p>
            <a:pPr>
              <a:defRPr/>
            </a:pPr>
            <a:fld id="{40CBF76A-64FD-4C95-BFA7-41AAEC3D0BE6}" type="slidenum">
              <a:rPr lang="en-US" smtClean="0"/>
              <a:pPr>
                <a:defRPr/>
              </a:pPr>
              <a:t>7</a:t>
            </a:fld>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507" y="1558505"/>
            <a:ext cx="7317678" cy="4542542"/>
          </a:xfrm>
          <a:prstGeom prst="rect">
            <a:avLst/>
          </a:prstGeom>
        </p:spPr>
      </p:pic>
      <p:sp>
        <p:nvSpPr>
          <p:cNvPr id="12" name="Line Callout 1 11"/>
          <p:cNvSpPr/>
          <p:nvPr/>
        </p:nvSpPr>
        <p:spPr>
          <a:xfrm>
            <a:off x="1828800" y="2438400"/>
            <a:ext cx="2286000" cy="448573"/>
          </a:xfrm>
          <a:prstGeom prst="borderCallout1">
            <a:avLst>
              <a:gd name="adj1" fmla="val 100789"/>
              <a:gd name="adj2" fmla="val 52152"/>
              <a:gd name="adj3" fmla="val 677886"/>
              <a:gd name="adj4" fmla="val 4035"/>
            </a:avLst>
          </a:prstGeom>
          <a:solidFill>
            <a:schemeClr val="bg1"/>
          </a:solidFill>
          <a:ln>
            <a:solidFill>
              <a:srgbClr val="00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0000"/>
                </a:solidFill>
              </a:rPr>
              <a:t>Proposed Starting Point</a:t>
            </a:r>
            <a:endParaRPr lang="en-US" sz="1600" b="1" dirty="0">
              <a:solidFill>
                <a:srgbClr val="000000"/>
              </a:solidFill>
            </a:endParaRPr>
          </a:p>
        </p:txBody>
      </p:sp>
      <p:cxnSp>
        <p:nvCxnSpPr>
          <p:cNvPr id="6" name="Straight Connector 5"/>
          <p:cNvCxnSpPr/>
          <p:nvPr/>
        </p:nvCxnSpPr>
        <p:spPr>
          <a:xfrm>
            <a:off x="1905000" y="1828800"/>
            <a:ext cx="5181600" cy="372374"/>
          </a:xfrm>
          <a:prstGeom prst="line">
            <a:avLst/>
          </a:prstGeom>
          <a:ln w="47625">
            <a:solidFill>
              <a:schemeClr val="tx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6200000" flipV="1">
            <a:off x="4533901" y="2095501"/>
            <a:ext cx="1600198" cy="1524000"/>
          </a:xfrm>
          <a:prstGeom prst="curvedConnector3">
            <a:avLst>
              <a:gd name="adj1" fmla="val -6065"/>
            </a:avLst>
          </a:prstGeom>
          <a:ln w="25400">
            <a:solidFill>
              <a:srgbClr val="0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096000" y="3352800"/>
            <a:ext cx="2514600" cy="830997"/>
          </a:xfrm>
          <a:prstGeom prst="rect">
            <a:avLst/>
          </a:prstGeom>
          <a:solidFill>
            <a:schemeClr val="bg1"/>
          </a:solidFill>
          <a:ln w="25400">
            <a:solidFill>
              <a:srgbClr val="000000"/>
            </a:solidFill>
          </a:ln>
        </p:spPr>
        <p:txBody>
          <a:bodyPr wrap="square" rtlCol="0">
            <a:spAutoFit/>
          </a:bodyPr>
          <a:lstStyle/>
          <a:p>
            <a:pPr algn="ctr"/>
            <a:r>
              <a:rPr lang="en-US" sz="1600" b="1" dirty="0">
                <a:solidFill>
                  <a:srgbClr val="000000"/>
                </a:solidFill>
                <a:latin typeface="+mn-lt"/>
              </a:rPr>
              <a:t>Resulting Reconstitution Trend Using Suggested </a:t>
            </a:r>
            <a:r>
              <a:rPr lang="en-US" sz="1600" b="1" dirty="0" smtClean="0">
                <a:solidFill>
                  <a:srgbClr val="000000"/>
                </a:solidFill>
                <a:latin typeface="+mn-lt"/>
              </a:rPr>
              <a:t>Alternate </a:t>
            </a:r>
            <a:r>
              <a:rPr lang="en-US" sz="1600" b="1" dirty="0">
                <a:solidFill>
                  <a:srgbClr val="000000"/>
                </a:solidFill>
                <a:latin typeface="+mn-lt"/>
              </a:rPr>
              <a:t>Starting </a:t>
            </a:r>
            <a:r>
              <a:rPr lang="en-US" sz="1600" b="1" dirty="0" smtClean="0">
                <a:solidFill>
                  <a:srgbClr val="000000"/>
                </a:solidFill>
                <a:latin typeface="+mn-lt"/>
              </a:rPr>
              <a:t>Point</a:t>
            </a:r>
            <a:endParaRPr lang="en-US" sz="1600" b="1" dirty="0">
              <a:solidFill>
                <a:srgbClr val="000000"/>
              </a:solidFill>
              <a:latin typeface="+mn-lt"/>
            </a:endParaRPr>
          </a:p>
        </p:txBody>
      </p:sp>
      <p:sp>
        <p:nvSpPr>
          <p:cNvPr id="25" name="TextBox 24"/>
          <p:cNvSpPr txBox="1"/>
          <p:nvPr/>
        </p:nvSpPr>
        <p:spPr>
          <a:xfrm>
            <a:off x="5992483" y="1143006"/>
            <a:ext cx="2514600" cy="338554"/>
          </a:xfrm>
          <a:prstGeom prst="rect">
            <a:avLst/>
          </a:prstGeom>
          <a:solidFill>
            <a:schemeClr val="bg1"/>
          </a:solidFill>
          <a:ln w="25400">
            <a:solidFill>
              <a:srgbClr val="000000"/>
            </a:solidFill>
          </a:ln>
        </p:spPr>
        <p:txBody>
          <a:bodyPr wrap="square" rtlCol="0">
            <a:spAutoFit/>
          </a:bodyPr>
          <a:lstStyle/>
          <a:p>
            <a:pPr algn="ctr"/>
            <a:r>
              <a:rPr lang="en-US" sz="1600" b="1" dirty="0" smtClean="0">
                <a:solidFill>
                  <a:srgbClr val="000000"/>
                </a:solidFill>
                <a:latin typeface="+mn-lt"/>
              </a:rPr>
              <a:t>Suggested Starting Point</a:t>
            </a:r>
            <a:endParaRPr lang="en-US" sz="1600" b="1" dirty="0">
              <a:solidFill>
                <a:srgbClr val="000000"/>
              </a:solidFill>
              <a:latin typeface="+mn-lt"/>
            </a:endParaRPr>
          </a:p>
        </p:txBody>
      </p:sp>
      <p:cxnSp>
        <p:nvCxnSpPr>
          <p:cNvPr id="26" name="Curved Connector 25"/>
          <p:cNvCxnSpPr/>
          <p:nvPr/>
        </p:nvCxnSpPr>
        <p:spPr>
          <a:xfrm rot="10800000" flipV="1">
            <a:off x="4980317" y="1312283"/>
            <a:ext cx="1039483" cy="702704"/>
          </a:xfrm>
          <a:prstGeom prst="curvedConnector3">
            <a:avLst>
              <a:gd name="adj1" fmla="val 99793"/>
            </a:avLst>
          </a:prstGeom>
          <a:ln w="25400">
            <a:solidFill>
              <a:srgbClr val="00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771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Proposed Tariff Revisions</a:t>
            </a:r>
            <a:endParaRPr lang="en-US" dirty="0"/>
          </a:p>
        </p:txBody>
      </p:sp>
      <p:sp>
        <p:nvSpPr>
          <p:cNvPr id="6" name="Text Placeholder 5"/>
          <p:cNvSpPr>
            <a:spLocks noGrp="1"/>
          </p:cNvSpPr>
          <p:nvPr>
            <p:ph type="body" idx="1"/>
          </p:nvPr>
        </p:nvSpPr>
        <p:spPr/>
        <p:txBody>
          <a:bodyPr/>
          <a:lstStyle/>
          <a:p>
            <a:r>
              <a:rPr lang="en-US" dirty="0" smtClean="0"/>
              <a:t>Section 12.8</a:t>
            </a:r>
            <a:endParaRPr lang="en-US" dirty="0"/>
          </a:p>
          <a:p>
            <a:endParaRPr lang="en-US" dirty="0"/>
          </a:p>
        </p:txBody>
      </p:sp>
      <p:sp>
        <p:nvSpPr>
          <p:cNvPr id="2" name="Slide Number Placeholder 1"/>
          <p:cNvSpPr>
            <a:spLocks noGrp="1"/>
          </p:cNvSpPr>
          <p:nvPr>
            <p:ph type="sldNum" sz="quarter" idx="4294967295"/>
          </p:nvPr>
        </p:nvSpPr>
        <p:spPr>
          <a:xfrm>
            <a:off x="8534400" y="6365875"/>
            <a:ext cx="381000" cy="263525"/>
          </a:xfrm>
        </p:spPr>
        <p:txBody>
          <a:bodyPr/>
          <a:lstStyle/>
          <a:p>
            <a:pPr>
              <a:defRPr/>
            </a:pPr>
            <a:fld id="{40CBF76A-64FD-4C95-BFA7-41AAEC3D0BE6}" type="slidenum">
              <a:rPr lang="en-US" smtClean="0"/>
              <a:pPr>
                <a:defRPr/>
              </a:pPr>
              <a:t>8</a:t>
            </a:fld>
            <a:endParaRPr lang="en-US" dirty="0"/>
          </a:p>
        </p:txBody>
      </p:sp>
    </p:spTree>
    <p:extLst>
      <p:ext uri="{BB962C8B-B14F-4D97-AF65-F5344CB8AC3E}">
        <p14:creationId xmlns:p14="http://schemas.microsoft.com/office/powerpoint/2010/main" val="1304189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10C7F894-2A36-495D-AB7C-1055F7AC0F9D}" type="slidenum">
              <a:rPr lang="en-US" smtClean="0"/>
              <a:pPr/>
              <a:t>9</a:t>
            </a:fld>
            <a:endParaRPr lang="en-US" dirty="0"/>
          </a:p>
        </p:txBody>
      </p:sp>
      <p:sp>
        <p:nvSpPr>
          <p:cNvPr id="3" name="Text Placeholder 2"/>
          <p:cNvSpPr>
            <a:spLocks noGrp="1"/>
          </p:cNvSpPr>
          <p:nvPr>
            <p:ph idx="1"/>
          </p:nvPr>
        </p:nvSpPr>
        <p:spPr/>
        <p:txBody>
          <a:bodyPr/>
          <a:lstStyle/>
          <a:p>
            <a:endParaRPr lang="en-US" dirty="0" smtClean="0"/>
          </a:p>
          <a:p>
            <a:endParaRPr lang="en-US" dirty="0"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44874149"/>
              </p:ext>
            </p:extLst>
          </p:nvPr>
        </p:nvGraphicFramePr>
        <p:xfrm>
          <a:off x="457200" y="152400"/>
          <a:ext cx="8077200" cy="1592770"/>
        </p:xfrm>
        <a:graphic>
          <a:graphicData uri="http://schemas.openxmlformats.org/drawingml/2006/table">
            <a:tbl>
              <a:tblPr firstRow="1" bandRow="1">
                <a:tableStyleId>{5C22544A-7EE6-4342-B048-85BDC9FD1C3A}</a:tableStyleId>
              </a:tblPr>
              <a:tblGrid>
                <a:gridCol w="8077200">
                  <a:extLst>
                    <a:ext uri="{9D8B030D-6E8A-4147-A177-3AD203B41FA5}">
                      <a16:colId xmlns:a16="http://schemas.microsoft.com/office/drawing/2014/main" val="20000"/>
                    </a:ext>
                  </a:extLst>
                </a:gridCol>
              </a:tblGrid>
              <a:tr h="504810">
                <a:tc>
                  <a:txBody>
                    <a:bodyPr/>
                    <a:lstStyle/>
                    <a:p>
                      <a:r>
                        <a:rPr lang="en-US" sz="2400" dirty="0" smtClean="0"/>
                        <a:t>Proposed Tariff Revisions to Memorialize and Reflect Modifications to the </a:t>
                      </a:r>
                      <a:r>
                        <a:rPr lang="en-US" sz="2400" baseline="0" dirty="0" smtClean="0"/>
                        <a:t>Accounting Methodology for Reconstitution</a:t>
                      </a:r>
                      <a:endParaRPr lang="en-US" sz="2400" dirty="0" smtClean="0"/>
                    </a:p>
                  </a:txBody>
                  <a:tcPr/>
                </a:tc>
                <a:extLst>
                  <a:ext uri="{0D108BD9-81ED-4DB2-BD59-A6C34878D82A}">
                    <a16:rowId xmlns:a16="http://schemas.microsoft.com/office/drawing/2014/main" val="10000"/>
                  </a:ext>
                </a:extLst>
              </a:tr>
              <a:tr h="404050">
                <a:tc>
                  <a:txBody>
                    <a:bodyPr/>
                    <a:lstStyle/>
                    <a:p>
                      <a:r>
                        <a:rPr lang="en-US" sz="1600" b="1" kern="1200" dirty="0" smtClean="0">
                          <a:solidFill>
                            <a:srgbClr val="000000"/>
                          </a:solidFill>
                          <a:latin typeface="+mn-lt"/>
                          <a:ea typeface="+mn-ea"/>
                          <a:cs typeface="+mn-cs"/>
                        </a:rPr>
                        <a:t>Proposed Effective Date: October</a:t>
                      </a:r>
                      <a:r>
                        <a:rPr lang="en-US" sz="1600" b="1" kern="1200" baseline="0" dirty="0" smtClean="0">
                          <a:solidFill>
                            <a:srgbClr val="000000"/>
                          </a:solidFill>
                          <a:latin typeface="+mn-lt"/>
                          <a:ea typeface="+mn-ea"/>
                          <a:cs typeface="+mn-cs"/>
                        </a:rPr>
                        <a:t> 5, 2020</a:t>
                      </a:r>
                      <a:endParaRPr lang="en-US" sz="1600" b="1" kern="1200" dirty="0">
                        <a:solidFill>
                          <a:srgbClr val="000000"/>
                        </a:solidFill>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6" name="Text Placeholder 4"/>
          <p:cNvSpPr txBox="1">
            <a:spLocks/>
          </p:cNvSpPr>
          <p:nvPr/>
        </p:nvSpPr>
        <p:spPr>
          <a:xfrm>
            <a:off x="457200" y="1828800"/>
            <a:ext cx="8229600" cy="4537082"/>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0000"/>
                </a:solidFill>
              </a:rPr>
              <a:t>The proposed tariff revisions in Section 12.8:</a:t>
            </a:r>
          </a:p>
          <a:p>
            <a:pPr marL="914400" lvl="1" indent="-457200">
              <a:buFont typeface="+mj-lt"/>
              <a:buAutoNum type="arabicPeriod"/>
            </a:pPr>
            <a:endParaRPr lang="en-US" dirty="0" smtClean="0">
              <a:solidFill>
                <a:srgbClr val="000000"/>
              </a:solidFill>
            </a:endParaRPr>
          </a:p>
          <a:p>
            <a:pPr marL="914400" lvl="1" indent="-457200">
              <a:buFont typeface="+mj-lt"/>
              <a:buAutoNum type="arabicPeriod"/>
            </a:pPr>
            <a:r>
              <a:rPr lang="en-US" dirty="0">
                <a:solidFill>
                  <a:srgbClr val="000000"/>
                </a:solidFill>
              </a:rPr>
              <a:t>Memorialize the current accounting methodology for the reconstitution of active demand resources by adding language in subsection </a:t>
            </a:r>
            <a:r>
              <a:rPr lang="en-US" dirty="0" smtClean="0">
                <a:solidFill>
                  <a:srgbClr val="000000"/>
                </a:solidFill>
              </a:rPr>
              <a:t>(</a:t>
            </a:r>
            <a:r>
              <a:rPr lang="en-US" dirty="0">
                <a:solidFill>
                  <a:srgbClr val="000000"/>
                </a:solidFill>
              </a:rPr>
              <a:t>a</a:t>
            </a:r>
            <a:r>
              <a:rPr lang="en-US" dirty="0" smtClean="0">
                <a:solidFill>
                  <a:srgbClr val="000000"/>
                </a:solidFill>
              </a:rPr>
              <a:t>). </a:t>
            </a:r>
            <a:r>
              <a:rPr lang="en-US" dirty="0">
                <a:solidFill>
                  <a:srgbClr val="000000"/>
                </a:solidFill>
              </a:rPr>
              <a:t>The previous language in subsection (a) is no longer needed and is being deleted.</a:t>
            </a:r>
          </a:p>
          <a:p>
            <a:pPr marL="914400" lvl="1" indent="-457200">
              <a:buFont typeface="+mj-lt"/>
              <a:buAutoNum type="arabicPeriod"/>
            </a:pPr>
            <a:r>
              <a:rPr lang="en-US" dirty="0" smtClean="0">
                <a:solidFill>
                  <a:srgbClr val="000000"/>
                </a:solidFill>
              </a:rPr>
              <a:t>Delete subsection </a:t>
            </a:r>
            <a:r>
              <a:rPr lang="en-US" dirty="0">
                <a:solidFill>
                  <a:srgbClr val="000000"/>
                </a:solidFill>
              </a:rPr>
              <a:t>(b) because, given the new language in subsections (a) and </a:t>
            </a:r>
            <a:r>
              <a:rPr lang="en-US" dirty="0" smtClean="0">
                <a:solidFill>
                  <a:srgbClr val="000000"/>
                </a:solidFill>
              </a:rPr>
              <a:t>(d), it is no </a:t>
            </a:r>
            <a:r>
              <a:rPr lang="en-US" dirty="0">
                <a:solidFill>
                  <a:srgbClr val="000000"/>
                </a:solidFill>
              </a:rPr>
              <a:t>no longer needed</a:t>
            </a:r>
            <a:r>
              <a:rPr lang="en-US" dirty="0" smtClean="0">
                <a:solidFill>
                  <a:srgbClr val="000000"/>
                </a:solidFill>
              </a:rPr>
              <a:t>.</a:t>
            </a:r>
          </a:p>
          <a:p>
            <a:pPr marL="914400" lvl="1" indent="-457200">
              <a:buFont typeface="+mj-lt"/>
              <a:buAutoNum type="arabicPeriod"/>
            </a:pPr>
            <a:r>
              <a:rPr lang="en-US" dirty="0" smtClean="0">
                <a:solidFill>
                  <a:srgbClr val="000000"/>
                </a:solidFill>
              </a:rPr>
              <a:t>Modify </a:t>
            </a:r>
            <a:r>
              <a:rPr lang="en-US" dirty="0">
                <a:solidFill>
                  <a:srgbClr val="000000"/>
                </a:solidFill>
              </a:rPr>
              <a:t>subsection (d</a:t>
            </a:r>
            <a:r>
              <a:rPr lang="en-US" dirty="0" smtClean="0">
                <a:solidFill>
                  <a:srgbClr val="000000"/>
                </a:solidFill>
              </a:rPr>
              <a:t>) to memorialize </a:t>
            </a:r>
            <a:r>
              <a:rPr lang="en-US" dirty="0">
                <a:solidFill>
                  <a:srgbClr val="000000"/>
                </a:solidFill>
              </a:rPr>
              <a:t>the </a:t>
            </a:r>
            <a:r>
              <a:rPr lang="en-US" dirty="0" smtClean="0">
                <a:solidFill>
                  <a:srgbClr val="000000"/>
                </a:solidFill>
              </a:rPr>
              <a:t>proposed accounting </a:t>
            </a:r>
            <a:r>
              <a:rPr lang="en-US" dirty="0">
                <a:solidFill>
                  <a:srgbClr val="000000"/>
                </a:solidFill>
              </a:rPr>
              <a:t>methodology for PDR reconstitution for the FCAs</a:t>
            </a:r>
            <a:r>
              <a:rPr lang="en-US" dirty="0" smtClean="0">
                <a:solidFill>
                  <a:srgbClr val="000000"/>
                </a:solidFill>
              </a:rPr>
              <a:t> (summer and winter), and forecast adjustments </a:t>
            </a:r>
            <a:r>
              <a:rPr lang="en-US" dirty="0">
                <a:solidFill>
                  <a:srgbClr val="000000"/>
                </a:solidFill>
              </a:rPr>
              <a:t>to account for the </a:t>
            </a:r>
            <a:r>
              <a:rPr lang="en-US" dirty="0" smtClean="0">
                <a:solidFill>
                  <a:srgbClr val="000000"/>
                </a:solidFill>
              </a:rPr>
              <a:t>ARAs. The previous language in subsection (d), which reflects the previous accounting methodology, is being deleted.</a:t>
            </a:r>
          </a:p>
          <a:p>
            <a:pPr marL="514350" indent="-457200"/>
            <a:r>
              <a:rPr lang="en-US" dirty="0" smtClean="0">
                <a:solidFill>
                  <a:srgbClr val="000000"/>
                </a:solidFill>
              </a:rPr>
              <a:t>Non-substantive changes </a:t>
            </a:r>
            <a:r>
              <a:rPr lang="en-US" dirty="0">
                <a:solidFill>
                  <a:srgbClr val="000000"/>
                </a:solidFill>
              </a:rPr>
              <a:t>to the preamble of Section 12.8 were shown in the Tariff sheets circulated for the June 16 RC meeting, but they were not included in the June 16 RC </a:t>
            </a:r>
            <a:r>
              <a:rPr lang="en-US" dirty="0" smtClean="0">
                <a:solidFill>
                  <a:srgbClr val="000000"/>
                </a:solidFill>
              </a:rPr>
              <a:t>presentation</a:t>
            </a:r>
          </a:p>
          <a:p>
            <a:pPr marL="914400" lvl="1" indent="-457200"/>
            <a:r>
              <a:rPr lang="en-US" dirty="0" smtClean="0">
                <a:solidFill>
                  <a:srgbClr val="000000"/>
                </a:solidFill>
              </a:rPr>
              <a:t>The changes to the preamble are included in this presentation</a:t>
            </a:r>
          </a:p>
          <a:p>
            <a:pPr marL="914400" lvl="1" indent="-457200"/>
            <a:r>
              <a:rPr lang="en-US" dirty="0" smtClean="0">
                <a:solidFill>
                  <a:srgbClr val="000000"/>
                </a:solidFill>
              </a:rPr>
              <a:t>The term “Demand Capacity Resources” had been used in the version circulated for the June 16 RC meeting; the final version has been revised to use the more precise defined terms “Demand Response Resources, On-Peak Demand Resources, and Seasonal Peak Demand Resources” </a:t>
            </a:r>
          </a:p>
          <a:p>
            <a:pPr marL="514350" indent="-457200"/>
            <a:r>
              <a:rPr lang="en-US" dirty="0" smtClean="0">
                <a:solidFill>
                  <a:srgbClr val="000000"/>
                </a:solidFill>
              </a:rPr>
              <a:t>All Tariff language except for the preamble is included in Appendix I</a:t>
            </a:r>
          </a:p>
        </p:txBody>
      </p:sp>
    </p:spTree>
    <p:extLst>
      <p:ext uri="{BB962C8B-B14F-4D97-AF65-F5344CB8AC3E}">
        <p14:creationId xmlns:p14="http://schemas.microsoft.com/office/powerpoint/2010/main" val="28018418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SO_Corporate_Theme">
  <a:themeElements>
    <a:clrScheme name="iso colors">
      <a:dk1>
        <a:srgbClr val="595959"/>
      </a:dk1>
      <a:lt1>
        <a:srgbClr val="FFFFFF"/>
      </a:lt1>
      <a:dk2>
        <a:srgbClr val="11479D"/>
      </a:dk2>
      <a:lt2>
        <a:srgbClr val="9B8F83"/>
      </a:lt2>
      <a:accent1>
        <a:srgbClr val="0082CF"/>
      </a:accent1>
      <a:accent2>
        <a:srgbClr val="E7251A"/>
      </a:accent2>
      <a:accent3>
        <a:srgbClr val="73B532"/>
      </a:accent3>
      <a:accent4>
        <a:srgbClr val="6159A6"/>
      </a:accent4>
      <a:accent5>
        <a:srgbClr val="F5943C"/>
      </a:accent5>
      <a:accent6>
        <a:srgbClr val="F9AF1C"/>
      </a:accent6>
      <a:hlink>
        <a:srgbClr val="11479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8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9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0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1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2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3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4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5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6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SONE2015">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7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8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ISO-PPT-Template-Public">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9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6_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2208</Words>
  <Application>Microsoft Office PowerPoint</Application>
  <PresentationFormat>On-screen Show (4:3)</PresentationFormat>
  <Paragraphs>182</Paragraphs>
  <Slides>22</Slides>
  <Notes>10</Notes>
  <HiddenSlides>0</HiddenSlides>
  <MMClips>0</MMClips>
  <ScaleCrop>false</ScaleCrop>
  <HeadingPairs>
    <vt:vector size="6" baseType="variant">
      <vt:variant>
        <vt:lpstr>Fonts Used</vt:lpstr>
      </vt:variant>
      <vt:variant>
        <vt:i4>4</vt:i4>
      </vt:variant>
      <vt:variant>
        <vt:lpstr>Theme</vt:lpstr>
      </vt:variant>
      <vt:variant>
        <vt:i4>23</vt:i4>
      </vt:variant>
      <vt:variant>
        <vt:lpstr>Slide Titles</vt:lpstr>
      </vt:variant>
      <vt:variant>
        <vt:i4>22</vt:i4>
      </vt:variant>
    </vt:vector>
  </HeadingPairs>
  <TitlesOfParts>
    <vt:vector size="49" baseType="lpstr">
      <vt:lpstr>Arial</vt:lpstr>
      <vt:lpstr>Calibri</vt:lpstr>
      <vt:lpstr>Times New Roman</vt:lpstr>
      <vt:lpstr>Wingdings</vt:lpstr>
      <vt:lpstr>ISO_Corporate_Theme</vt:lpstr>
      <vt:lpstr>ISONE2015</vt:lpstr>
      <vt:lpstr>blank</vt:lpstr>
      <vt:lpstr>1_blank</vt:lpstr>
      <vt:lpstr>2_blank</vt:lpstr>
      <vt:lpstr>3_blank</vt:lpstr>
      <vt:lpstr>4_blank</vt:lpstr>
      <vt:lpstr>5_blank</vt:lpstr>
      <vt:lpstr>6_blank</vt:lpstr>
      <vt:lpstr>7_blank</vt:lpstr>
      <vt:lpstr>8_blank</vt:lpstr>
      <vt:lpstr>9_blank</vt:lpstr>
      <vt:lpstr>10_blank</vt:lpstr>
      <vt:lpstr>11_blank</vt:lpstr>
      <vt:lpstr>12_blank</vt:lpstr>
      <vt:lpstr>13_blank</vt:lpstr>
      <vt:lpstr>14_blank</vt:lpstr>
      <vt:lpstr>15_blank</vt:lpstr>
      <vt:lpstr>16_blank</vt:lpstr>
      <vt:lpstr>17_blank</vt:lpstr>
      <vt:lpstr>18_blank</vt:lpstr>
      <vt:lpstr>ISO-PPT-Template-Public</vt:lpstr>
      <vt:lpstr>19_blank</vt:lpstr>
      <vt:lpstr>PowerPoint Presentation</vt:lpstr>
      <vt:lpstr>Project History</vt:lpstr>
      <vt:lpstr>Proposed Methodology Summary of Resulting Improvements</vt:lpstr>
      <vt:lpstr>Response To Stakeholder Question</vt:lpstr>
      <vt:lpstr>Proposed PDR Reconstitution Methodology Alternate Starting Point (Slide 1 of 2)</vt:lpstr>
      <vt:lpstr>Proposed PDR Reconstitution Methodology Alternate Starting Point (Slide 2 of 2)</vt:lpstr>
      <vt:lpstr>Proposed PDR Reconstitution Methodology CELT 2020 Application – Vermont, Summer</vt:lpstr>
      <vt:lpstr>Proposed Tariff Revisions</vt:lpstr>
      <vt:lpstr>PowerPoint Presentation</vt:lpstr>
      <vt:lpstr>Proposed Tariff Changes</vt:lpstr>
      <vt:lpstr>Proposed Schedule Timeline for Revising the Existing PDR Reconstitution Methodology</vt:lpstr>
      <vt:lpstr>PowerPoint Presentation</vt:lpstr>
      <vt:lpstr>Appendix I </vt:lpstr>
      <vt:lpstr>Proposed Tariff Changes</vt:lpstr>
      <vt:lpstr>Proposed Tariff Changes, cont.</vt:lpstr>
      <vt:lpstr>Proposed Tariff Changes, cont.</vt:lpstr>
      <vt:lpstr>Proposed Tariff Changes, cont.</vt:lpstr>
      <vt:lpstr>Proposed Tariff Changes, cont.</vt:lpstr>
      <vt:lpstr>Proposed Tariff Changes, cont.</vt:lpstr>
      <vt:lpstr>Appendix II </vt:lpstr>
      <vt:lpstr>Acronyms</vt:lpstr>
      <vt:lpstr>Acronyms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2019-04-17T19:14:04Z</dcterms:created>
  <dcterms:modified xsi:type="dcterms:W3CDTF">2020-07-16T19:15:28Z</dcterms:modified>
</cp:coreProperties>
</file>